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98" r:id="rId2"/>
    <p:sldId id="299" r:id="rId3"/>
    <p:sldId id="300" r:id="rId4"/>
    <p:sldId id="307" r:id="rId5"/>
    <p:sldId id="302" r:id="rId6"/>
    <p:sldId id="308" r:id="rId7"/>
    <p:sldId id="309" r:id="rId8"/>
    <p:sldId id="305" r:id="rId9"/>
    <p:sldId id="306" r:id="rId10"/>
    <p:sldId id="301" r:id="rId11"/>
    <p:sldId id="303" r:id="rId12"/>
    <p:sldId id="310" r:id="rId13"/>
    <p:sldId id="304" r:id="rId14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0">
          <p15:clr>
            <a:srgbClr val="A4A3A4"/>
          </p15:clr>
        </p15:guide>
        <p15:guide id="2" orient="horz" pos="4132">
          <p15:clr>
            <a:srgbClr val="A4A3A4"/>
          </p15:clr>
        </p15:guide>
        <p15:guide id="3" orient="horz" pos="4319">
          <p15:clr>
            <a:srgbClr val="A4A3A4"/>
          </p15:clr>
        </p15:guide>
        <p15:guide id="4" pos="550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898D9E"/>
    <a:srgbClr val="000000"/>
    <a:srgbClr val="002663"/>
    <a:srgbClr val="03347B"/>
    <a:srgbClr val="00A3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10" autoAdjust="0"/>
    <p:restoredTop sz="94526" autoAdjust="0"/>
  </p:normalViewPr>
  <p:slideViewPr>
    <p:cSldViewPr snapToGrid="0" showGuides="1">
      <p:cViewPr varScale="1">
        <p:scale>
          <a:sx n="84" d="100"/>
          <a:sy n="84" d="100"/>
        </p:scale>
        <p:origin x="1248" y="66"/>
      </p:cViewPr>
      <p:guideLst>
        <p:guide orient="horz" pos="390"/>
        <p:guide orient="horz" pos="4132"/>
        <p:guide orient="horz" pos="4319"/>
        <p:guide pos="550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54" d="100"/>
          <a:sy n="54" d="100"/>
        </p:scale>
        <p:origin x="-2670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1EFB75E7-DF40-4048-8ABE-5CC6808D8EB4}" type="datetime5">
              <a:rPr lang="en-US" smtClean="0"/>
              <a:pPr>
                <a:defRPr/>
              </a:pPr>
              <a:t>28-Oct-16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AB584260-858E-7D42-9572-289239DD66D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7864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0D6BE32F-8CCC-4C05-968B-B0DDC2B085D1}" type="datetime5">
              <a:rPr lang="en-US" smtClean="0"/>
              <a:pPr>
                <a:defRPr/>
              </a:pPr>
              <a:t>28-Oct-16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95172E71-CA9A-5B48-9FDB-7CE7372289B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74485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RIM Template: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PT_enterprise_cover_wocopy2.jpg"/>
          <p:cNvPicPr>
            <a:picLocks noChangeAspect="1"/>
          </p:cNvPicPr>
          <p:nvPr userDrawn="1"/>
        </p:nvPicPr>
        <p:blipFill>
          <a:blip r:embed="rId2"/>
          <a:srcRect b="32222"/>
          <a:stretch>
            <a:fillRect/>
          </a:stretch>
        </p:blipFill>
        <p:spPr bwMode="gray">
          <a:xfrm>
            <a:off x="0" y="0"/>
            <a:ext cx="9144000" cy="4648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648603" y="2035575"/>
            <a:ext cx="8092171" cy="599109"/>
          </a:xfrm>
        </p:spPr>
        <p:txBody>
          <a:bodyPr>
            <a:noAutofit/>
          </a:bodyPr>
          <a:lstStyle>
            <a:lvl1pPr algn="l">
              <a:defRPr sz="3000" b="1" i="0" cap="none">
                <a:solidFill>
                  <a:srgbClr val="FFFFFF"/>
                </a:solidFill>
                <a:latin typeface="+mn-lt"/>
                <a:cs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644371" y="3033637"/>
            <a:ext cx="8096404" cy="291949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1" i="0" baseline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&lt;Team name – Optional&gt;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>
          <a:xfrm>
            <a:off x="857703" y="6492875"/>
            <a:ext cx="2133600" cy="365125"/>
          </a:xfrm>
        </p:spPr>
        <p:txBody>
          <a:bodyPr anchor="b"/>
          <a:lstStyle>
            <a:lvl1pPr>
              <a:defRPr>
                <a:latin typeface="+mn-lt"/>
                <a:cs typeface="Calibri" pitchFamily="34" charset="0"/>
              </a:defRPr>
            </a:lvl1pPr>
          </a:lstStyle>
          <a:p>
            <a:fld id="{70E20238-AA2B-468F-9763-BC53233998CA}" type="datetime5">
              <a:rPr lang="en-US" smtClean="0"/>
              <a:pPr/>
              <a:t>28-Oct-16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>
          <a:xfrm>
            <a:off x="3141889" y="6492875"/>
            <a:ext cx="2895600" cy="365125"/>
          </a:xfrm>
        </p:spPr>
        <p:txBody>
          <a:bodyPr anchor="b"/>
          <a:lstStyle>
            <a:lvl1pPr algn="ctr">
              <a:defRPr>
                <a:latin typeface="+mn-lt"/>
                <a:cs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n-lt"/>
                <a:cs typeface="Calibri" pitchFamily="34" charset="0"/>
              </a:defRPr>
            </a:lvl1pPr>
          </a:lstStyle>
          <a:p>
            <a:pPr>
              <a:defRPr/>
            </a:pPr>
            <a:fld id="{920384AA-0A71-E644-AEED-65CD2253F2C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2" name="Picture 3" descr="I:\Groups8\EXEC\RIM\Universal Files\RIM Logo\RIM Logo Suite\RIM Logo Suite\RIM + Bluebox\Digital\RIM+Bluebox_RGB.png"/>
          <p:cNvPicPr>
            <a:picLocks noChangeAspect="1" noChangeArrowheads="1"/>
          </p:cNvPicPr>
          <p:nvPr userDrawn="1"/>
        </p:nvPicPr>
        <p:blipFill>
          <a:blip r:embed="rId3"/>
          <a:srcRect r="73930"/>
          <a:stretch>
            <a:fillRect/>
          </a:stretch>
        </p:blipFill>
        <p:spPr bwMode="auto">
          <a:xfrm>
            <a:off x="7815941" y="6274389"/>
            <a:ext cx="729345" cy="583611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 userDrawn="1"/>
        </p:nvSpPr>
        <p:spPr>
          <a:xfrm>
            <a:off x="381002" y="6611779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kern="1200" dirty="0">
                <a:solidFill>
                  <a:srgbClr val="898D9E"/>
                </a:solidFill>
                <a:latin typeface="+mn-lt"/>
                <a:ea typeface="+mn-ea"/>
                <a:cs typeface="Calibri" pitchFamily="34" charset="0"/>
              </a:rPr>
              <a:t>Printed:</a:t>
            </a:r>
          </a:p>
        </p:txBody>
      </p:sp>
    </p:spTree>
  </p:cSld>
  <p:clrMapOvr>
    <a:masterClrMapping/>
  </p:clrMapOvr>
  <p:transition spd="slow"/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M Template: Content Slide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006740" y="6518803"/>
            <a:ext cx="789202" cy="35265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898D9E"/>
                </a:solidFill>
                <a:latin typeface="+mn-lt"/>
                <a:ea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fld id="{920384AA-0A71-E644-AEED-65CD2253F2C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7"/>
          <p:cNvSpPr>
            <a:spLocks noGrp="1"/>
          </p:cNvSpPr>
          <p:nvPr>
            <p:ph type="dt" sz="half" idx="2"/>
          </p:nvPr>
        </p:nvSpPr>
        <p:spPr>
          <a:xfrm>
            <a:off x="879475" y="653778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rgbClr val="898D9E"/>
                </a:solidFill>
                <a:latin typeface="+mn-lt"/>
                <a:cs typeface="Calibri" pitchFamily="34" charset="0"/>
              </a:defRPr>
            </a:lvl1pPr>
          </a:lstStyle>
          <a:p>
            <a:fld id="{56E4458C-8F27-4970-94AE-4F17723D7452}" type="datetime5">
              <a:rPr lang="en-US" smtClean="0"/>
              <a:t>28-Oct-16</a:t>
            </a:fld>
            <a:endParaRPr lang="en-US" dirty="0"/>
          </a:p>
        </p:txBody>
      </p:sp>
      <p:sp>
        <p:nvSpPr>
          <p:cNvPr id="1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85766" y="651117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rgbClr val="898D9E"/>
                </a:solidFill>
                <a:latin typeface="+mn-lt"/>
                <a:cs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84047" y="941831"/>
            <a:ext cx="8356728" cy="524783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indent="-228600" algn="l" defTabSz="457200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lang="en-US" sz="1800" kern="1200" dirty="0" smtClean="0">
                <a:solidFill>
                  <a:srgbClr val="000000"/>
                </a:solidFill>
                <a:latin typeface="+mn-lt"/>
                <a:ea typeface="Calibri" pitchFamily="34" charset="0"/>
                <a:cs typeface="Calibri" pitchFamily="34" charset="0"/>
              </a:defRPr>
            </a:lvl1pPr>
            <a:lvl2pPr marL="573088" indent="-228600" algn="l" defTabSz="457200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‒"/>
              <a:defRPr lang="en-US" sz="1800" kern="1200" dirty="0" smtClean="0">
                <a:solidFill>
                  <a:srgbClr val="000000"/>
                </a:solidFill>
                <a:latin typeface="+mn-lt"/>
                <a:ea typeface="Calibri" pitchFamily="34" charset="0"/>
                <a:cs typeface="Calibri" pitchFamily="34" charset="0"/>
              </a:defRPr>
            </a:lvl2pPr>
            <a:lvl3pPr marL="911225" indent="-228600" algn="l" defTabSz="457200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  <a:defRPr lang="en-US" sz="1800" kern="1200" dirty="0" smtClean="0">
                <a:solidFill>
                  <a:srgbClr val="000000"/>
                </a:solidFill>
                <a:latin typeface="+mn-lt"/>
                <a:ea typeface="Calibri" pitchFamily="34" charset="0"/>
                <a:cs typeface="Calibri" pitchFamily="34" charset="0"/>
              </a:defRPr>
            </a:lvl3pPr>
            <a:lvl4pPr marL="1257300" indent="-228600" algn="l" defTabSz="457200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Courier New" pitchFamily="49" charset="0"/>
              <a:buChar char="o"/>
              <a:defRPr lang="en-US" sz="1800" kern="1200" dirty="0" smtClean="0">
                <a:solidFill>
                  <a:srgbClr val="000000"/>
                </a:solidFill>
                <a:latin typeface="+mn-lt"/>
                <a:ea typeface="Calibri" pitchFamily="34" charset="0"/>
                <a:cs typeface="Calibri" pitchFamily="34" charset="0"/>
              </a:defRPr>
            </a:lvl4pPr>
            <a:lvl5pPr marL="1604963" indent="-228600" algn="l" defTabSz="457200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  <a:defRPr lang="en-US" sz="1800" kern="1200" dirty="0">
                <a:solidFill>
                  <a:srgbClr val="000000"/>
                </a:solidFill>
                <a:latin typeface="+mn-lt"/>
                <a:ea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white">
          <a:xfrm>
            <a:off x="387745" y="24422"/>
            <a:ext cx="8353029" cy="54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3374571" y="6662057"/>
            <a:ext cx="2405743" cy="195943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cs typeface="Calibri" pitchFamily="34" charset="0"/>
            </a:endParaRPr>
          </a:p>
        </p:txBody>
      </p:sp>
    </p:spTree>
  </p:cSld>
  <p:clrMapOvr>
    <a:masterClrMapping/>
  </p:clrMapOvr>
  <p:transition spd="slow"/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M Template: Content Slide w/ bullets &amp;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0384AA-0A71-E644-AEED-65CD2253F2C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>
          <a:xfrm>
            <a:off x="879475" y="6537780"/>
            <a:ext cx="2133600" cy="365125"/>
          </a:xfrm>
        </p:spPr>
        <p:txBody>
          <a:bodyPr/>
          <a:lstStyle/>
          <a:p>
            <a:fld id="{3C1D3C42-2A37-4CA5-9F3B-A4CD42C813D3}" type="datetime5">
              <a:rPr lang="en-US" smtClean="0"/>
              <a:t>28-Oct-16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385766" y="6511170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00050" y="944563"/>
            <a:ext cx="8340725" cy="1123723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400050" y="2143805"/>
            <a:ext cx="8340725" cy="40175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M Template: Content Slide w/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0384AA-0A71-E644-AEED-65CD2253F2C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>
          <a:xfrm>
            <a:off x="879475" y="6537780"/>
            <a:ext cx="2133600" cy="365125"/>
          </a:xfrm>
        </p:spPr>
        <p:txBody>
          <a:bodyPr/>
          <a:lstStyle/>
          <a:p>
            <a:fld id="{8C71AA21-F09B-4A44-AD64-26DA16CAC8D0}" type="datetime5">
              <a:rPr lang="en-US" smtClean="0"/>
              <a:t>28-Oct-16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16"/>
          <p:cNvSpPr>
            <a:spLocks noGrp="1"/>
          </p:cNvSpPr>
          <p:nvPr>
            <p:ph sz="quarter" idx="13"/>
          </p:nvPr>
        </p:nvSpPr>
        <p:spPr>
          <a:xfrm>
            <a:off x="384047" y="941831"/>
            <a:ext cx="8356728" cy="524783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indent="-228600" algn="l" defTabSz="457200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lang="en-US" sz="1800" kern="1200" dirty="0" smtClean="0">
                <a:solidFill>
                  <a:srgbClr val="000000"/>
                </a:solidFill>
                <a:latin typeface="+mn-lt"/>
                <a:ea typeface="Calibri" pitchFamily="34" charset="0"/>
                <a:cs typeface="Calibri" pitchFamily="34" charset="0"/>
              </a:defRPr>
            </a:lvl1pPr>
            <a:lvl2pPr marL="685800" indent="-228600" algn="l" defTabSz="457200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None/>
              <a:defRPr lang="en-US" sz="1800" kern="1200" dirty="0" smtClean="0">
                <a:solidFill>
                  <a:srgbClr val="000000"/>
                </a:solidFill>
                <a:latin typeface="+mn-lt"/>
                <a:ea typeface="Calibri" pitchFamily="34" charset="0"/>
                <a:cs typeface="Calibri" pitchFamily="34" charset="0"/>
              </a:defRPr>
            </a:lvl2pPr>
            <a:lvl3pPr marL="1033463" indent="-228600" algn="l" defTabSz="457200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None/>
              <a:defRPr lang="en-US" sz="1800" kern="1200" dirty="0" smtClean="0">
                <a:solidFill>
                  <a:srgbClr val="000000"/>
                </a:solidFill>
                <a:latin typeface="+mn-lt"/>
                <a:ea typeface="Calibri" pitchFamily="34" charset="0"/>
                <a:cs typeface="Calibri" pitchFamily="34" charset="0"/>
              </a:defRPr>
            </a:lvl3pPr>
            <a:lvl4pPr marL="1371600" indent="-228600" algn="l" defTabSz="457200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Courier New" pitchFamily="49" charset="0"/>
              <a:buNone/>
              <a:defRPr lang="en-US" sz="1800" kern="1200" dirty="0" smtClean="0">
                <a:solidFill>
                  <a:srgbClr val="000000"/>
                </a:solidFill>
                <a:latin typeface="+mn-lt"/>
                <a:ea typeface="Calibri" pitchFamily="34" charset="0"/>
                <a:cs typeface="Calibri" pitchFamily="34" charset="0"/>
              </a:defRPr>
            </a:lvl4pPr>
            <a:lvl5pPr marL="1719263" indent="-228600" algn="l" defTabSz="457200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None/>
              <a:defRPr lang="en-US" sz="1800" kern="1200" dirty="0">
                <a:solidFill>
                  <a:srgbClr val="000000"/>
                </a:solidFill>
                <a:latin typeface="+mn-lt"/>
                <a:ea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 spd="slow"/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M Template: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0384AA-0A71-E644-AEED-65CD2253F2C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>
          <a:xfrm>
            <a:off x="879475" y="6537780"/>
            <a:ext cx="2133600" cy="365125"/>
          </a:xfrm>
        </p:spPr>
        <p:txBody>
          <a:bodyPr/>
          <a:lstStyle/>
          <a:p>
            <a:fld id="{F40804DB-10B0-4782-8B02-955480D96224}" type="datetime5">
              <a:rPr lang="en-US" smtClean="0"/>
              <a:t>28-Oct-16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 spd="slow"/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-21772" y="-10886"/>
            <a:ext cx="9235440" cy="6931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387745" y="24422"/>
            <a:ext cx="8353030" cy="54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87745" y="942975"/>
            <a:ext cx="8353030" cy="524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006740" y="6518803"/>
            <a:ext cx="789202" cy="363539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898D9E"/>
                </a:solidFill>
                <a:latin typeface="+mn-lt"/>
                <a:ea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fld id="{920384AA-0A71-E644-AEED-65CD2253F2C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859982" y="652689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rgbClr val="898D9E"/>
                </a:solidFill>
                <a:latin typeface="+mn-lt"/>
                <a:cs typeface="Calibri" pitchFamily="34" charset="0"/>
              </a:defRPr>
            </a:lvl1pPr>
          </a:lstStyle>
          <a:p>
            <a:fld id="{04FEE509-42E5-454B-AC90-E91F9990DEE5}" type="datetime5">
              <a:rPr lang="en-US" smtClean="0"/>
              <a:pPr/>
              <a:t>28-Oct-16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81002" y="650512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rgbClr val="898D9E"/>
                </a:solidFill>
                <a:latin typeface="+mn-lt"/>
                <a:cs typeface="Calibri" pitchFamily="34" charset="0"/>
              </a:defRPr>
            </a:lvl1pPr>
          </a:lstStyle>
          <a:p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-25516" y="6461702"/>
            <a:ext cx="923544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098" name="Picture 2" descr="I:\Groups8\EXEC\RIM\Universal Files\RIM Logo\RIM Logo Suite\RIM Logo Suite\RIM + AMEX logotype\Digital\RIM+AMEX_logotype_RGB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481466" y="6564087"/>
            <a:ext cx="2181069" cy="292608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81002" y="6655323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kern="1200" dirty="0">
                <a:solidFill>
                  <a:srgbClr val="898D9E"/>
                </a:solidFill>
                <a:latin typeface="+mn-lt"/>
                <a:ea typeface="+mn-ea"/>
                <a:cs typeface="Calibri" pitchFamily="34" charset="0"/>
              </a:rPr>
              <a:t>Printed: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48" r:id="rId2"/>
    <p:sldLayoutId id="2147483757" r:id="rId3"/>
    <p:sldLayoutId id="2147483759" r:id="rId4"/>
    <p:sldLayoutId id="2147483760" r:id="rId5"/>
  </p:sldLayoutIdLst>
  <p:transition spd="slow"/>
  <p:hf sldNum="0"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b="1" kern="1200" cap="none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Calibri" pitchFamily="34" charset="0"/>
          <a:cs typeface="Calibri" pitchFamily="34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Arial" charset="0"/>
          <a:ea typeface="Arial" charset="0"/>
          <a:cs typeface="Arial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Arial" charset="0"/>
          <a:ea typeface="Arial" charset="0"/>
          <a:cs typeface="Arial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Arial" charset="0"/>
          <a:ea typeface="Arial" charset="0"/>
          <a:cs typeface="Arial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Arial" charset="0"/>
          <a:ea typeface="Arial" charset="0"/>
          <a:cs typeface="Arial" charset="0"/>
        </a:defRPr>
      </a:lvl9pPr>
    </p:titleStyle>
    <p:bodyStyle>
      <a:lvl1pPr marL="228600" indent="-228600" algn="l" defTabSz="457200" rtl="0" eaLnBrk="1" fontAlgn="base" hangingPunct="1">
        <a:lnSpc>
          <a:spcPct val="100000"/>
        </a:lnSpc>
        <a:spcBef>
          <a:spcPts val="300"/>
        </a:spcBef>
        <a:spcAft>
          <a:spcPts val="300"/>
        </a:spcAft>
        <a:buFont typeface="Arial" pitchFamily="34" charset="0"/>
        <a:buChar char="•"/>
        <a:defRPr sz="1800" kern="1200">
          <a:solidFill>
            <a:srgbClr val="000000"/>
          </a:solidFill>
          <a:latin typeface="+mn-lt"/>
          <a:ea typeface="Calibri" pitchFamily="34" charset="0"/>
          <a:cs typeface="Calibri" pitchFamily="34" charset="0"/>
        </a:defRPr>
      </a:lvl1pPr>
      <a:lvl2pPr marL="227013" indent="-227013" algn="l" defTabSz="457200" rtl="0" eaLnBrk="1" fontAlgn="base" hangingPunct="1">
        <a:spcBef>
          <a:spcPct val="20000"/>
        </a:spcBef>
        <a:spcAft>
          <a:spcPts val="1200"/>
        </a:spcAft>
        <a:buFont typeface="Arial" charset="0"/>
        <a:buChar char="•"/>
        <a:defRPr sz="1800" kern="1200">
          <a:solidFill>
            <a:schemeClr val="accent5"/>
          </a:solidFill>
          <a:latin typeface="Arial"/>
          <a:ea typeface="Arial" charset="0"/>
          <a:cs typeface="Arial"/>
        </a:defRPr>
      </a:lvl2pPr>
      <a:lvl3pPr marL="576263" indent="-228600" algn="l" defTabSz="457200" rtl="0" eaLnBrk="1" fontAlgn="base" hangingPunct="1">
        <a:lnSpc>
          <a:spcPct val="100000"/>
        </a:lnSpc>
        <a:spcBef>
          <a:spcPts val="300"/>
        </a:spcBef>
        <a:spcAft>
          <a:spcPts val="300"/>
        </a:spcAft>
        <a:buFont typeface="Arial" pitchFamily="34" charset="0"/>
        <a:buChar char="–"/>
        <a:defRPr sz="1800" kern="1200">
          <a:solidFill>
            <a:srgbClr val="000000"/>
          </a:solidFill>
          <a:latin typeface="+mn-lt"/>
          <a:ea typeface="Calibri" pitchFamily="34" charset="0"/>
          <a:cs typeface="Calibri" pitchFamily="34" charset="0"/>
        </a:defRPr>
      </a:lvl3pPr>
      <a:lvl4pPr marL="914400" indent="-228600" algn="l" defTabSz="457200" rtl="0" eaLnBrk="1" fontAlgn="base" hangingPunct="1">
        <a:lnSpc>
          <a:spcPct val="100000"/>
        </a:lnSpc>
        <a:spcBef>
          <a:spcPts val="300"/>
        </a:spcBef>
        <a:spcAft>
          <a:spcPts val="300"/>
        </a:spcAft>
        <a:buFont typeface="Wingdings" pitchFamily="2" charset="2"/>
        <a:buChar char="§"/>
        <a:defRPr sz="1800" kern="1200">
          <a:solidFill>
            <a:srgbClr val="000000"/>
          </a:solidFill>
          <a:latin typeface="+mn-lt"/>
          <a:ea typeface="Calibri" pitchFamily="34" charset="0"/>
          <a:cs typeface="Calibri" pitchFamily="34" charset="0"/>
        </a:defRPr>
      </a:lvl4pPr>
      <a:lvl5pPr marL="1262063" indent="-228600" algn="l" defTabSz="457200" rtl="0" eaLnBrk="1" fontAlgn="base" hangingPunct="1">
        <a:lnSpc>
          <a:spcPct val="100000"/>
        </a:lnSpc>
        <a:spcBef>
          <a:spcPts val="300"/>
        </a:spcBef>
        <a:spcAft>
          <a:spcPts val="300"/>
        </a:spcAft>
        <a:buFont typeface="Courier New" pitchFamily="49" charset="0"/>
        <a:buChar char="o"/>
        <a:defRPr sz="1800" kern="1200">
          <a:solidFill>
            <a:srgbClr val="000000"/>
          </a:solidFill>
          <a:latin typeface="+mn-lt"/>
          <a:ea typeface="Calibri" pitchFamily="34" charset="0"/>
          <a:cs typeface="Calibri" pitchFamily="34" charset="0"/>
        </a:defRPr>
      </a:lvl5pPr>
      <a:lvl6pPr marL="1600200" indent="-228600" algn="l" defTabSz="4572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Wingdings" pitchFamily="2" charset="2"/>
        <a:buChar char="Ø"/>
        <a:defRPr sz="1800" kern="1200">
          <a:solidFill>
            <a:srgbClr val="000000"/>
          </a:solidFill>
          <a:latin typeface="+mn-lt"/>
          <a:ea typeface="+mn-ea"/>
          <a:cs typeface="Calibri" pitchFamily="34" charset="0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5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79295" y="2035575"/>
            <a:ext cx="8561480" cy="599109"/>
          </a:xfrm>
        </p:spPr>
        <p:txBody>
          <a:bodyPr/>
          <a:lstStyle/>
          <a:p>
            <a:r>
              <a:rPr lang="en-US" sz="2800" dirty="0"/>
              <a:t>American Express Campus Analyze This 2016</a:t>
            </a:r>
          </a:p>
        </p:txBody>
      </p:sp>
      <p:sp>
        <p:nvSpPr>
          <p:cNvPr id="5" name="Title 3"/>
          <p:cNvSpPr txBox="1">
            <a:spLocks/>
          </p:cNvSpPr>
          <p:nvPr/>
        </p:nvSpPr>
        <p:spPr bwMode="white">
          <a:xfrm>
            <a:off x="605055" y="3004425"/>
            <a:ext cx="8092171" cy="5991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Calibri" pitchFamily="34" charset="0"/>
                <a:cs typeface="Calibri" pitchFamily="34" charset="0"/>
              </a:rPr>
              <a:t>DETAILED SUBMISSION REPORT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Technique Used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7298" y="752490"/>
            <a:ext cx="8805187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itchFamily="34" charset="0"/>
                <a:cs typeface="Calibri" pitchFamily="34" charset="0"/>
              </a:rPr>
              <a:t>Modeling Technique</a:t>
            </a:r>
          </a:p>
          <a:p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u="sng" dirty="0">
                <a:latin typeface="Calibri" pitchFamily="34" charset="0"/>
                <a:cs typeface="Calibri" pitchFamily="34" charset="0"/>
              </a:rPr>
              <a:t>Model 1</a:t>
            </a:r>
            <a:br>
              <a:rPr lang="en-US" dirty="0">
                <a:latin typeface="Calibri" pitchFamily="34" charset="0"/>
                <a:cs typeface="Calibri" pitchFamily="34" charset="0"/>
              </a:rPr>
            </a:br>
            <a:r>
              <a:rPr lang="en-US" dirty="0">
                <a:latin typeface="Calibri" pitchFamily="34" charset="0"/>
                <a:cs typeface="Calibri" pitchFamily="34" charset="0"/>
              </a:rPr>
              <a:t>The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xgboost</a:t>
            </a:r>
            <a:r>
              <a:rPr lang="en-US" dirty="0">
                <a:latin typeface="Calibri" pitchFamily="34" charset="0"/>
                <a:cs typeface="Calibri" pitchFamily="34" charset="0"/>
              </a:rPr>
              <a:t> model is used to train with parameters, depth =10,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min_child_weight</a:t>
            </a:r>
            <a:r>
              <a:rPr lang="en-US" dirty="0">
                <a:latin typeface="Calibri" pitchFamily="34" charset="0"/>
                <a:cs typeface="Calibri" pitchFamily="34" charset="0"/>
              </a:rPr>
              <a:t> = 800,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nrounds</a:t>
            </a:r>
            <a:r>
              <a:rPr lang="en-US" dirty="0">
                <a:latin typeface="Calibri" pitchFamily="34" charset="0"/>
                <a:cs typeface="Calibri" pitchFamily="34" charset="0"/>
              </a:rPr>
              <a:t> = 1600, subsample = 0.9</a:t>
            </a:r>
            <a:br>
              <a:rPr lang="en-US" dirty="0">
                <a:latin typeface="Calibri" pitchFamily="34" charset="0"/>
                <a:cs typeface="Calibri" pitchFamily="34" charset="0"/>
              </a:rPr>
            </a:br>
            <a:r>
              <a:rPr lang="en-US" dirty="0">
                <a:latin typeface="Calibri" pitchFamily="34" charset="0"/>
                <a:cs typeface="Calibri" pitchFamily="34" charset="0"/>
              </a:rPr>
              <a:t>The objective is set to </a:t>
            </a:r>
            <a:r>
              <a:rPr lang="en-US" b="1" dirty="0">
                <a:highlight>
                  <a:srgbClr val="FFFF00"/>
                </a:highlight>
                <a:latin typeface="Calibri" pitchFamily="34" charset="0"/>
                <a:cs typeface="Calibri" pitchFamily="34" charset="0"/>
              </a:rPr>
              <a:t>“</a:t>
            </a:r>
            <a:r>
              <a:rPr lang="en-US" b="1" dirty="0" err="1">
                <a:highlight>
                  <a:srgbClr val="FFFF00"/>
                </a:highlight>
                <a:latin typeface="Calibri" pitchFamily="34" charset="0"/>
                <a:cs typeface="Calibri" pitchFamily="34" charset="0"/>
              </a:rPr>
              <a:t>multi:softprob</a:t>
            </a:r>
            <a:r>
              <a:rPr lang="en-US" b="1" dirty="0">
                <a:highlight>
                  <a:srgbClr val="FFFF00"/>
                </a:highlight>
                <a:latin typeface="Calibri" pitchFamily="34" charset="0"/>
                <a:cs typeface="Calibri" pitchFamily="34" charset="0"/>
              </a:rPr>
              <a:t>” </a:t>
            </a:r>
            <a:r>
              <a:rPr lang="en-US" dirty="0">
                <a:latin typeface="Calibri" pitchFamily="34" charset="0"/>
                <a:cs typeface="Calibri" pitchFamily="34" charset="0"/>
              </a:rPr>
              <a:t>to get probabilities of all five candidates being voted by a particular voter. Thus we have a probability table of  (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nrows</a:t>
            </a:r>
            <a:r>
              <a:rPr lang="en-US" dirty="0">
                <a:latin typeface="Calibri" pitchFamily="34" charset="0"/>
                <a:cs typeface="Calibri" pitchFamily="34" charset="0"/>
              </a:rPr>
              <a:t> in test data x 5 ).</a:t>
            </a:r>
            <a:br>
              <a:rPr lang="en-US" dirty="0">
                <a:latin typeface="Calibri" pitchFamily="34" charset="0"/>
                <a:cs typeface="Calibri" pitchFamily="34" charset="0"/>
              </a:rPr>
            </a:br>
            <a:r>
              <a:rPr lang="en-US" dirty="0">
                <a:latin typeface="Calibri" pitchFamily="34" charset="0"/>
                <a:cs typeface="Calibri" pitchFamily="34" charset="0"/>
              </a:rPr>
              <a:t>We output the candidate having maximum probability.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u="sng" dirty="0">
                <a:latin typeface="Calibri" pitchFamily="34" charset="0"/>
                <a:cs typeface="Calibri" pitchFamily="34" charset="0"/>
              </a:rPr>
              <a:t>Model 2</a:t>
            </a:r>
            <a:br>
              <a:rPr lang="en-US" dirty="0">
                <a:latin typeface="Calibri" pitchFamily="34" charset="0"/>
                <a:cs typeface="Calibri" pitchFamily="34" charset="0"/>
              </a:rPr>
            </a:br>
            <a:r>
              <a:rPr lang="en-US" dirty="0">
                <a:latin typeface="Calibri" pitchFamily="34" charset="0"/>
                <a:cs typeface="Calibri" pitchFamily="34" charset="0"/>
              </a:rPr>
              <a:t>The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multinom</a:t>
            </a:r>
            <a:r>
              <a:rPr lang="en-US" dirty="0">
                <a:latin typeface="Calibri" pitchFamily="34" charset="0"/>
                <a:cs typeface="Calibri" pitchFamily="34" charset="0"/>
              </a:rPr>
              <a:t> model uses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maxit</a:t>
            </a:r>
            <a:r>
              <a:rPr lang="en-US" dirty="0">
                <a:latin typeface="Calibri" pitchFamily="34" charset="0"/>
                <a:cs typeface="Calibri" pitchFamily="34" charset="0"/>
              </a:rPr>
              <a:t> = 150 to avoid entire convergence. We  pass the argument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pred</a:t>
            </a:r>
            <a:r>
              <a:rPr lang="en-US" dirty="0">
                <a:latin typeface="Calibri" pitchFamily="34" charset="0"/>
                <a:cs typeface="Calibri" pitchFamily="34" charset="0"/>
              </a:rPr>
              <a:t> = </a:t>
            </a:r>
            <a:r>
              <a:rPr lang="en-US" b="1" dirty="0">
                <a:highlight>
                  <a:srgbClr val="FFFF00"/>
                </a:highlight>
                <a:latin typeface="Calibri" pitchFamily="34" charset="0"/>
                <a:cs typeface="Calibri" pitchFamily="34" charset="0"/>
              </a:rPr>
              <a:t>“</a:t>
            </a:r>
            <a:r>
              <a:rPr lang="en-US" b="1" dirty="0" err="1">
                <a:highlight>
                  <a:srgbClr val="FFFF00"/>
                </a:highlight>
                <a:latin typeface="Calibri" pitchFamily="34" charset="0"/>
                <a:cs typeface="Calibri" pitchFamily="34" charset="0"/>
              </a:rPr>
              <a:t>probs</a:t>
            </a:r>
            <a:r>
              <a:rPr lang="en-US" b="1" dirty="0">
                <a:highlight>
                  <a:srgbClr val="FFFF00"/>
                </a:highlight>
                <a:latin typeface="Calibri" pitchFamily="34" charset="0"/>
                <a:cs typeface="Calibri" pitchFamily="34" charset="0"/>
              </a:rPr>
              <a:t>” </a:t>
            </a:r>
            <a:r>
              <a:rPr lang="en-US" dirty="0">
                <a:latin typeface="Calibri" pitchFamily="34" charset="0"/>
                <a:cs typeface="Calibri" pitchFamily="34" charset="0"/>
              </a:rPr>
              <a:t>to avail a vector of length (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nrows</a:t>
            </a:r>
            <a:r>
              <a:rPr lang="en-US" dirty="0">
                <a:latin typeface="Calibri" pitchFamily="34" charset="0"/>
                <a:cs typeface="Calibri" pitchFamily="34" charset="0"/>
              </a:rPr>
              <a:t> in test data x 5 ).</a:t>
            </a:r>
            <a:br>
              <a:rPr lang="en-US" dirty="0">
                <a:latin typeface="Calibri" pitchFamily="34" charset="0"/>
                <a:cs typeface="Calibri" pitchFamily="34" charset="0"/>
              </a:rPr>
            </a:br>
            <a:r>
              <a:rPr lang="en-US" dirty="0">
                <a:latin typeface="Calibri" pitchFamily="34" charset="0"/>
                <a:cs typeface="Calibri" pitchFamily="34" charset="0"/>
              </a:rPr>
              <a:t>This vector is converted into probability table 2 of  dimensions (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nrows</a:t>
            </a:r>
            <a:r>
              <a:rPr lang="en-US" dirty="0">
                <a:latin typeface="Calibri" pitchFamily="34" charset="0"/>
                <a:cs typeface="Calibri" pitchFamily="34" charset="0"/>
              </a:rPr>
              <a:t> in test data x 5 )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u="sng" dirty="0" err="1">
                <a:latin typeface="Calibri" pitchFamily="34" charset="0"/>
                <a:cs typeface="Calibri" pitchFamily="34" charset="0"/>
              </a:rPr>
              <a:t>Ensembling</a:t>
            </a:r>
            <a:br>
              <a:rPr lang="en-US" dirty="0">
                <a:latin typeface="Calibri" pitchFamily="34" charset="0"/>
                <a:cs typeface="Calibri" pitchFamily="34" charset="0"/>
              </a:rPr>
            </a:br>
            <a:r>
              <a:rPr lang="en-US" b="1" dirty="0" err="1">
                <a:highlight>
                  <a:srgbClr val="00FF00"/>
                </a:highlight>
                <a:latin typeface="Calibri" pitchFamily="34" charset="0"/>
                <a:cs typeface="Calibri" pitchFamily="34" charset="0"/>
              </a:rPr>
              <a:t>Probability_table_final</a:t>
            </a:r>
            <a:r>
              <a:rPr lang="en-US" b="1" dirty="0">
                <a:highlight>
                  <a:srgbClr val="00FF00"/>
                </a:highlight>
                <a:latin typeface="Calibri" pitchFamily="34" charset="0"/>
                <a:cs typeface="Calibri" pitchFamily="34" charset="0"/>
              </a:rPr>
              <a:t> = 0.6*Probability_table1 + 0.4* Probability_table2</a:t>
            </a:r>
            <a:br>
              <a:rPr lang="en-US" dirty="0">
                <a:highlight>
                  <a:srgbClr val="00FF00"/>
                </a:highlight>
                <a:latin typeface="Calibri" pitchFamily="34" charset="0"/>
                <a:cs typeface="Calibri" pitchFamily="34" charset="0"/>
              </a:rPr>
            </a:br>
            <a:r>
              <a:rPr lang="en-US" dirty="0">
                <a:latin typeface="Calibri" pitchFamily="34" charset="0"/>
                <a:cs typeface="Calibri" pitchFamily="34" charset="0"/>
              </a:rPr>
              <a:t>The probability table from both these models is used to get </a:t>
            </a:r>
            <a:r>
              <a:rPr lang="en-US" dirty="0">
                <a:highlight>
                  <a:srgbClr val="FFFF00"/>
                </a:highlight>
                <a:latin typeface="Calibri" pitchFamily="34" charset="0"/>
                <a:cs typeface="Calibri" pitchFamily="34" charset="0"/>
              </a:rPr>
              <a:t>final predictions</a:t>
            </a:r>
            <a:r>
              <a:rPr lang="en-US" dirty="0">
                <a:latin typeface="Calibri" pitchFamily="34" charset="0"/>
                <a:cs typeface="Calibri" pitchFamily="34" charset="0"/>
              </a:rPr>
              <a:t>. We </a:t>
            </a:r>
            <a:r>
              <a:rPr lang="en-US" dirty="0">
                <a:highlight>
                  <a:srgbClr val="FFFF00"/>
                </a:highlight>
                <a:latin typeface="Calibri" pitchFamily="34" charset="0"/>
                <a:cs typeface="Calibri" pitchFamily="34" charset="0"/>
              </a:rPr>
              <a:t>output the candidate having maximum probability in </a:t>
            </a:r>
            <a:r>
              <a:rPr lang="en-US" dirty="0" err="1">
                <a:highlight>
                  <a:srgbClr val="FFFF00"/>
                </a:highlight>
                <a:latin typeface="Calibri" pitchFamily="34" charset="0"/>
                <a:cs typeface="Calibri" pitchFamily="34" charset="0"/>
              </a:rPr>
              <a:t>Probability_table_final</a:t>
            </a:r>
            <a:r>
              <a:rPr lang="en-US" dirty="0">
                <a:highlight>
                  <a:srgbClr val="FFFF00"/>
                </a:highlight>
                <a:latin typeface="Calibri" pitchFamily="34" charset="0"/>
                <a:cs typeface="Calibri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u="sng" dirty="0">
                <a:latin typeface="Calibri" pitchFamily="34" charset="0"/>
                <a:cs typeface="Calibri" pitchFamily="34" charset="0"/>
              </a:rPr>
              <a:t>Outlier Substitution</a:t>
            </a:r>
            <a:br>
              <a:rPr lang="en-US" dirty="0">
                <a:latin typeface="Calibri" pitchFamily="34" charset="0"/>
                <a:cs typeface="Calibri" pitchFamily="34" charset="0"/>
              </a:rPr>
            </a:br>
            <a:r>
              <a:rPr lang="en-US" dirty="0">
                <a:latin typeface="Calibri" pitchFamily="34" charset="0"/>
                <a:cs typeface="Calibri" pitchFamily="34" charset="0"/>
              </a:rPr>
              <a:t>(a) Highest amongst the 5 probabilities, one for each candidate</a:t>
            </a:r>
            <a:br>
              <a:rPr lang="en-US" dirty="0">
                <a:latin typeface="Calibri" pitchFamily="34" charset="0"/>
                <a:cs typeface="Calibri" pitchFamily="34" charset="0"/>
              </a:rPr>
            </a:br>
            <a:r>
              <a:rPr lang="en-US" dirty="0">
                <a:latin typeface="Calibri" pitchFamily="34" charset="0"/>
                <a:cs typeface="Calibri" pitchFamily="34" charset="0"/>
              </a:rPr>
              <a:t>(b) Second Highest amongst the 5 probabilities, one for each candidate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We substitute those final predictions, where </a:t>
            </a:r>
            <a:r>
              <a:rPr lang="en-US" b="1" u="sng" dirty="0">
                <a:highlight>
                  <a:srgbClr val="00FF00"/>
                </a:highlight>
                <a:latin typeface="Calibri" pitchFamily="34" charset="0"/>
                <a:cs typeface="Calibri" pitchFamily="34" charset="0"/>
              </a:rPr>
              <a:t>(a)-(b) &lt; 0.1 </a:t>
            </a:r>
            <a:r>
              <a:rPr lang="en-US" dirty="0">
                <a:latin typeface="Calibri" pitchFamily="34" charset="0"/>
                <a:cs typeface="Calibri" pitchFamily="34" charset="0"/>
              </a:rPr>
              <a:t>by prediction from model3.</a:t>
            </a:r>
            <a:br>
              <a:rPr lang="en-US" dirty="0">
                <a:latin typeface="Calibri" pitchFamily="34" charset="0"/>
                <a:cs typeface="Calibri" pitchFamily="34" charset="0"/>
              </a:rPr>
            </a:br>
            <a:r>
              <a:rPr lang="en-US" sz="1200" dirty="0">
                <a:latin typeface="Calibri" pitchFamily="34" charset="0"/>
                <a:cs typeface="Calibri" pitchFamily="34" charset="0"/>
              </a:rPr>
              <a:t>*roughly 5% of the final predictions are substituted</a:t>
            </a:r>
            <a:endParaRPr lang="en-US" dirty="0">
              <a:highlight>
                <a:srgbClr val="00FF00"/>
              </a:highlight>
              <a:latin typeface="Calibri" pitchFamily="34" charset="0"/>
              <a:cs typeface="Calibri" pitchFamily="34" charset="0"/>
            </a:endParaRPr>
          </a:p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for Technique(s) Used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7298" y="752490"/>
            <a:ext cx="8805187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itchFamily="34" charset="0"/>
                <a:cs typeface="Calibri" pitchFamily="34" charset="0"/>
              </a:rPr>
              <a:t>Why do you think this is the best technique(s) for this particular problem?</a:t>
            </a:r>
          </a:p>
          <a:p>
            <a:endParaRPr lang="en-US" dirty="0">
              <a:latin typeface="Calibri" pitchFamily="34" charset="0"/>
              <a:cs typeface="Calibri" pitchFamily="34" charset="0"/>
            </a:endParaRPr>
          </a:p>
          <a:p>
            <a:endParaRPr lang="en-US" dirty="0">
              <a:latin typeface="Calibri" pitchFamily="34" charset="0"/>
              <a:cs typeface="Calibri" pitchFamily="34" charset="0"/>
            </a:endParaRP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Even though there are many multi-class classification models more  commonly used than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xgboost</a:t>
            </a:r>
            <a:r>
              <a:rPr lang="en-US" dirty="0">
                <a:latin typeface="Calibri" pitchFamily="34" charset="0"/>
                <a:cs typeface="Calibri" pitchFamily="34" charset="0"/>
              </a:rPr>
              <a:t>, the ability to obtain the 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probabilities for every possible consequence </a:t>
            </a:r>
            <a:r>
              <a:rPr lang="en-US" dirty="0">
                <a:latin typeface="Calibri" pitchFamily="34" charset="0"/>
                <a:cs typeface="Calibri" pitchFamily="34" charset="0"/>
              </a:rPr>
              <a:t>is a great plus of both the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xgb</a:t>
            </a:r>
            <a:r>
              <a:rPr lang="en-US" dirty="0">
                <a:latin typeface="Calibri" pitchFamily="34" charset="0"/>
                <a:cs typeface="Calibri" pitchFamily="34" charset="0"/>
              </a:rPr>
              <a:t> and neural net approaches.</a:t>
            </a:r>
            <a:br>
              <a:rPr lang="en-US" dirty="0">
                <a:latin typeface="Calibri" pitchFamily="34" charset="0"/>
                <a:cs typeface="Calibri" pitchFamily="34" charset="0"/>
              </a:rPr>
            </a:br>
            <a:br>
              <a:rPr lang="en-US" dirty="0">
                <a:latin typeface="Calibri" pitchFamily="34" charset="0"/>
                <a:cs typeface="Calibri" pitchFamily="34" charset="0"/>
              </a:rPr>
            </a:br>
            <a:r>
              <a:rPr lang="en-US" dirty="0">
                <a:latin typeface="Calibri" pitchFamily="34" charset="0"/>
                <a:cs typeface="Calibri" pitchFamily="34" charset="0"/>
              </a:rPr>
              <a:t>Besides, 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generating a continuous feature from the data</a:t>
            </a:r>
            <a:r>
              <a:rPr lang="en-US" dirty="0">
                <a:latin typeface="Calibri" pitchFamily="34" charset="0"/>
                <a:cs typeface="Calibri" pitchFamily="34" charset="0"/>
              </a:rPr>
              <a:t>, makes predictions more accurate 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for </a:t>
            </a:r>
            <a:r>
              <a:rPr lang="en-US" b="1" dirty="0" err="1">
                <a:latin typeface="Calibri" pitchFamily="34" charset="0"/>
                <a:cs typeface="Calibri" pitchFamily="34" charset="0"/>
              </a:rPr>
              <a:t>xgboost</a:t>
            </a:r>
            <a:r>
              <a:rPr lang="en-US" dirty="0">
                <a:latin typeface="Calibri" pitchFamily="34" charset="0"/>
                <a:cs typeface="Calibri" pitchFamily="34" charset="0"/>
              </a:rPr>
              <a:t>. Also, Neural nets readily 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search for hidden features </a:t>
            </a:r>
            <a:r>
              <a:rPr lang="en-US" dirty="0">
                <a:latin typeface="Calibri" pitchFamily="34" charset="0"/>
                <a:cs typeface="Calibri" pitchFamily="34" charset="0"/>
              </a:rPr>
              <a:t>amongst the data given, and </a:t>
            </a:r>
            <a:r>
              <a:rPr lang="en-US" b="1" dirty="0" err="1">
                <a:latin typeface="Calibri" pitchFamily="34" charset="0"/>
                <a:cs typeface="Calibri" pitchFamily="34" charset="0"/>
              </a:rPr>
              <a:t>multinom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 deals with higher correlation variables </a:t>
            </a:r>
            <a:r>
              <a:rPr lang="en-US" dirty="0">
                <a:latin typeface="Calibri" pitchFamily="34" charset="0"/>
                <a:cs typeface="Calibri" pitchFamily="34" charset="0"/>
              </a:rPr>
              <a:t>without over-fitting.</a:t>
            </a:r>
            <a:br>
              <a:rPr lang="en-US" dirty="0">
                <a:latin typeface="Calibri" pitchFamily="34" charset="0"/>
                <a:cs typeface="Calibri" pitchFamily="34" charset="0"/>
              </a:rPr>
            </a:br>
            <a:br>
              <a:rPr lang="en-US" dirty="0">
                <a:latin typeface="Calibri" pitchFamily="34" charset="0"/>
                <a:cs typeface="Calibri" pitchFamily="34" charset="0"/>
              </a:rPr>
            </a:br>
            <a:r>
              <a:rPr lang="en-US" dirty="0">
                <a:latin typeface="Calibri" pitchFamily="34" charset="0"/>
                <a:cs typeface="Calibri" pitchFamily="34" charset="0"/>
              </a:rPr>
              <a:t>An 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ensemble</a:t>
            </a:r>
            <a:r>
              <a:rPr lang="en-US" dirty="0">
                <a:latin typeface="Calibri" pitchFamily="34" charset="0"/>
                <a:cs typeface="Calibri" pitchFamily="34" charset="0"/>
              </a:rPr>
              <a:t> of both these techniques, that are using different methods to boost up the accuracy, ensures a 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more robust prediction model</a:t>
            </a:r>
            <a:r>
              <a:rPr lang="en-US" dirty="0">
                <a:latin typeface="Calibri" pitchFamily="34" charset="0"/>
                <a:cs typeface="Calibri" pitchFamily="34" charset="0"/>
              </a:rPr>
              <a:t>.</a:t>
            </a:r>
          </a:p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Technique Tried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7298" y="752490"/>
            <a:ext cx="8805187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itchFamily="34" charset="0"/>
                <a:cs typeface="Calibri" pitchFamily="34" charset="0"/>
              </a:rPr>
              <a:t>Other Modeling Techniques tested </a:t>
            </a:r>
          </a:p>
          <a:p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itchFamily="34" charset="0"/>
                <a:cs typeface="Calibri" pitchFamily="34" charset="0"/>
              </a:rPr>
              <a:t>Decision Trees (~560,000)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itchFamily="34" charset="0"/>
                <a:cs typeface="Calibri" pitchFamily="34" charset="0"/>
              </a:rPr>
              <a:t>Random Forest (~630,000)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itchFamily="34" charset="0"/>
                <a:cs typeface="Calibri" pitchFamily="34" charset="0"/>
              </a:rPr>
              <a:t>Support Vector Machine 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itchFamily="34" charset="0"/>
                <a:cs typeface="Calibri" pitchFamily="34" charset="0"/>
              </a:rPr>
              <a:t>K Nearest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Neighbours</a:t>
            </a:r>
            <a:r>
              <a:rPr lang="en-US" dirty="0">
                <a:latin typeface="Calibri" pitchFamily="34" charset="0"/>
                <a:cs typeface="Calibri" pitchFamily="34" charset="0"/>
              </a:rPr>
              <a:t>  </a:t>
            </a:r>
            <a:br>
              <a:rPr lang="en-US" dirty="0">
                <a:latin typeface="Calibri" pitchFamily="34" charset="0"/>
                <a:cs typeface="Calibri" pitchFamily="34" charset="0"/>
              </a:rPr>
            </a:br>
            <a:r>
              <a:rPr lang="en-US" dirty="0">
                <a:latin typeface="Calibri" pitchFamily="34" charset="0"/>
                <a:cs typeface="Calibri" pitchFamily="34" charset="0"/>
              </a:rPr>
              <a:t>(~630,000) at k = 5.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itchFamily="34" charset="0"/>
                <a:cs typeface="Calibri" pitchFamily="34" charset="0"/>
              </a:rPr>
              <a:t>Naive Bayes Algorithm</a:t>
            </a:r>
          </a:p>
          <a:p>
            <a:endParaRPr lang="en-US" dirty="0">
              <a:latin typeface="Calibri" pitchFamily="34" charset="0"/>
              <a:cs typeface="Calibri" pitchFamily="34" charset="0"/>
            </a:endParaRPr>
          </a:p>
          <a:p>
            <a:r>
              <a:rPr lang="en-US" sz="2400" b="1" dirty="0">
                <a:latin typeface="Calibri" pitchFamily="34" charset="0"/>
                <a:cs typeface="Calibri" pitchFamily="34" charset="0"/>
              </a:rPr>
              <a:t>Features that could prove useful 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The location feature couldn’t be tapped to its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ful</a:t>
            </a:r>
            <a:r>
              <a:rPr lang="en-US" dirty="0">
                <a:latin typeface="Calibri" pitchFamily="34" charset="0"/>
                <a:cs typeface="Calibri" pitchFamily="34" charset="0"/>
              </a:rPr>
              <a:t> potential and has a lot of scope to engineer newer features that enhance accuracy of the prediction further.</a:t>
            </a:r>
          </a:p>
          <a:p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012" y="4689354"/>
            <a:ext cx="1981164" cy="13345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254" y="4689354"/>
            <a:ext cx="1970138" cy="13271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590" y="1113183"/>
            <a:ext cx="4169075" cy="2425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6470" y="4681927"/>
            <a:ext cx="1981164" cy="13345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3435" y="1019757"/>
            <a:ext cx="1830565" cy="12331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668666"/>
            <a:ext cx="2000850" cy="134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67301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Submission File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7298" y="752490"/>
            <a:ext cx="88051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itchFamily="34" charset="0"/>
                <a:cs typeface="Calibri" pitchFamily="34" charset="0"/>
              </a:rPr>
              <a:t>Please embed your final submission file (.</a:t>
            </a:r>
            <a:r>
              <a:rPr lang="en-US" sz="2400" b="1" dirty="0" err="1">
                <a:latin typeface="Calibri" pitchFamily="34" charset="0"/>
                <a:cs typeface="Calibri" pitchFamily="34" charset="0"/>
              </a:rPr>
              <a:t>csv</a:t>
            </a:r>
            <a:r>
              <a:rPr lang="en-US" sz="2400" b="1" dirty="0">
                <a:latin typeface="Calibri" pitchFamily="34" charset="0"/>
                <a:cs typeface="Calibri" pitchFamily="34" charset="0"/>
              </a:rPr>
              <a:t>) here. </a:t>
            </a:r>
          </a:p>
          <a:p>
            <a:endParaRPr lang="en-US" dirty="0">
              <a:latin typeface="Calibri" pitchFamily="34" charset="0"/>
              <a:cs typeface="Calibri" pitchFamily="34" charset="0"/>
            </a:endParaRPr>
          </a:p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4498885"/>
              </p:ext>
            </p:extLst>
          </p:nvPr>
        </p:nvGraphicFramePr>
        <p:xfrm>
          <a:off x="4114800" y="3043238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Macro-Enabled Worksheet" showAsIcon="1" r:id="rId3" imgW="914400" imgH="771480" progId="Excel.SheetMacroEnabled.12">
                  <p:embed/>
                </p:oleObj>
              </mc:Choice>
              <mc:Fallback>
                <p:oleObj name="Macro-Enabled Worksheet" showAsIcon="1" r:id="rId3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14800" y="3043238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Details</a:t>
            </a:r>
          </a:p>
        </p:txBody>
      </p:sp>
      <p:graphicFrame>
        <p:nvGraphicFramePr>
          <p:cNvPr id="7" name="Char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056652"/>
              </p:ext>
            </p:extLst>
          </p:nvPr>
        </p:nvGraphicFramePr>
        <p:xfrm>
          <a:off x="584424" y="2530475"/>
          <a:ext cx="8387299" cy="213369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41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6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6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54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070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7909">
                <a:tc>
                  <a:txBody>
                    <a:bodyPr/>
                    <a:lstStyle/>
                    <a:p>
                      <a:r>
                        <a:rPr lang="en-US" dirty="0"/>
                        <a:t>Name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Campus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Roll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Mobile No.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  <a:r>
                        <a:rPr lang="en-US" baseline="0" dirty="0"/>
                        <a:t> 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5706">
                <a:tc>
                  <a:txBody>
                    <a:bodyPr/>
                    <a:lstStyle/>
                    <a:p>
                      <a:r>
                        <a:rPr lang="en-US" dirty="0"/>
                        <a:t>Abhinav Sharma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IIT Kharagpur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13IE10030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8609276840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abhinavs01858@gmail.com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909">
                <a:tc>
                  <a:txBody>
                    <a:bodyPr/>
                    <a:lstStyle/>
                    <a:p>
                      <a:r>
                        <a:rPr lang="en-US" dirty="0" err="1"/>
                        <a:t>Shalvin</a:t>
                      </a:r>
                      <a:r>
                        <a:rPr lang="en-US" dirty="0"/>
                        <a:t> Kumar </a:t>
                      </a:r>
                      <a:r>
                        <a:rPr lang="en-US" dirty="0" err="1"/>
                        <a:t>Saha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IIT Kharagpur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13EE10045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9775885532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Shalvin.shalvin@gmail.com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00069" y="1285890"/>
            <a:ext cx="80403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Team Name</a:t>
            </a:r>
            <a:r>
              <a:rPr lang="en-US" sz="2400" b="1" dirty="0"/>
              <a:t> : </a:t>
            </a:r>
            <a:r>
              <a:rPr lang="en-US" sz="2400" b="1" dirty="0" err="1"/>
              <a:t>StockUp</a:t>
            </a:r>
            <a:br>
              <a:rPr lang="en-US" sz="2400" b="1" dirty="0"/>
            </a:br>
            <a:r>
              <a:rPr lang="en-US" sz="2400" b="1" dirty="0"/>
              <a:t>  </a:t>
            </a:r>
            <a:r>
              <a:rPr lang="en-US" b="1" dirty="0"/>
              <a:t>**</a:t>
            </a:r>
            <a:r>
              <a:rPr lang="en-US" sz="1600" dirty="0">
                <a:latin typeface="Comic Sans MS" panose="030F0702030302020204" pitchFamily="66" charset="0"/>
              </a:rPr>
              <a:t>Public </a:t>
            </a:r>
            <a:r>
              <a:rPr lang="en-US" sz="1600" dirty="0" err="1">
                <a:latin typeface="Comic Sans MS" panose="030F0702030302020204" pitchFamily="66" charset="0"/>
              </a:rPr>
              <a:t>lb</a:t>
            </a:r>
            <a:r>
              <a:rPr lang="en-US" sz="1600" dirty="0">
                <a:latin typeface="Comic Sans MS" panose="030F0702030302020204" pitchFamily="66" charset="0"/>
              </a:rPr>
              <a:t> : 7</a:t>
            </a:r>
            <a:r>
              <a:rPr lang="en-US" sz="1600" baseline="30000" dirty="0">
                <a:latin typeface="Comic Sans MS" panose="030F0702030302020204" pitchFamily="66" charset="0"/>
              </a:rPr>
              <a:t>th</a:t>
            </a:r>
            <a:r>
              <a:rPr lang="en-US" sz="1600" dirty="0">
                <a:latin typeface="Comic Sans MS" panose="030F0702030302020204" pitchFamily="66" charset="0"/>
              </a:rPr>
              <a:t> </a:t>
            </a:r>
            <a:endParaRPr lang="en-US" sz="2400" u="sng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 to Identify Citizen’s Vote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7298" y="752490"/>
            <a:ext cx="8805187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itchFamily="34" charset="0"/>
                <a:cs typeface="Calibri" pitchFamily="34" charset="0"/>
              </a:rPr>
              <a:t>LIST OF FEATURES/VARIABLES USED :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endParaRPr lang="en-US" dirty="0">
              <a:latin typeface="Calibri" pitchFamily="34" charset="0"/>
              <a:cs typeface="Calibri" pitchFamily="34" charset="0"/>
            </a:endParaRP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Final model is an </a:t>
            </a:r>
            <a:r>
              <a:rPr lang="en-US" dirty="0">
                <a:highlight>
                  <a:srgbClr val="00FF00"/>
                </a:highlight>
                <a:latin typeface="Calibri" pitchFamily="34" charset="0"/>
                <a:cs typeface="Calibri" pitchFamily="34" charset="0"/>
              </a:rPr>
              <a:t>ensemble of three </a:t>
            </a:r>
            <a:r>
              <a:rPr lang="en-US" dirty="0">
                <a:latin typeface="Calibri" pitchFamily="34" charset="0"/>
                <a:cs typeface="Calibri" pitchFamily="34" charset="0"/>
              </a:rPr>
              <a:t>machine learning algorithms :</a:t>
            </a:r>
            <a:br>
              <a:rPr lang="en-US" dirty="0">
                <a:latin typeface="Calibri" pitchFamily="34" charset="0"/>
                <a:cs typeface="Calibri" pitchFamily="34" charset="0"/>
              </a:rPr>
            </a:br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ighlight>
                  <a:srgbClr val="00FFFF"/>
                </a:highlight>
                <a:latin typeface="Calibri" pitchFamily="34" charset="0"/>
                <a:cs typeface="Calibri" pitchFamily="34" charset="0"/>
              </a:rPr>
              <a:t>Model1 : </a:t>
            </a:r>
            <a:r>
              <a:rPr lang="en-US" b="1" dirty="0">
                <a:highlight>
                  <a:srgbClr val="00FFFF"/>
                </a:highlight>
                <a:latin typeface="Calibri" pitchFamily="34" charset="0"/>
                <a:cs typeface="Calibri" pitchFamily="34" charset="0"/>
              </a:rPr>
              <a:t>XGBOOST</a:t>
            </a:r>
            <a:r>
              <a:rPr lang="en-US" dirty="0">
                <a:highlight>
                  <a:srgbClr val="00FFFF"/>
                </a:highlight>
                <a:latin typeface="Calibri" pitchFamily="34" charset="0"/>
                <a:cs typeface="Calibri" pitchFamily="34" charset="0"/>
              </a:rPr>
              <a:t> </a:t>
            </a:r>
            <a:r>
              <a:rPr lang="en-US" dirty="0">
                <a:latin typeface="Calibri" pitchFamily="34" charset="0"/>
                <a:cs typeface="Calibri" pitchFamily="34" charset="0"/>
              </a:rPr>
              <a:t>(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eXtreme</a:t>
            </a:r>
            <a:r>
              <a:rPr lang="en-US" dirty="0">
                <a:latin typeface="Calibri" pitchFamily="34" charset="0"/>
                <a:cs typeface="Calibri" pitchFamily="34" charset="0"/>
              </a:rPr>
              <a:t> Gradient Boosting) </a:t>
            </a:r>
            <a:br>
              <a:rPr lang="en-US" dirty="0">
                <a:latin typeface="Calibri" pitchFamily="34" charset="0"/>
                <a:cs typeface="Calibri" pitchFamily="34" charset="0"/>
              </a:rPr>
            </a:br>
            <a:br>
              <a:rPr lang="en-US" dirty="0">
                <a:latin typeface="Calibri" pitchFamily="34" charset="0"/>
                <a:cs typeface="Calibri" pitchFamily="34" charset="0"/>
              </a:rPr>
            </a:br>
            <a:r>
              <a:rPr lang="en-US" b="1" dirty="0">
                <a:latin typeface="Calibri" pitchFamily="34" charset="0"/>
                <a:cs typeface="Calibri" pitchFamily="34" charset="0"/>
              </a:rPr>
              <a:t>target </a:t>
            </a:r>
            <a:r>
              <a:rPr lang="en-US" dirty="0">
                <a:latin typeface="Calibri" pitchFamily="34" charset="0"/>
                <a:cs typeface="Calibri" pitchFamily="34" charset="0"/>
              </a:rPr>
              <a:t>~ all Donations data + all Group and Individual rallies data + all Volunteer data + all fund raisers data (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mvar1 to mvar25</a:t>
            </a:r>
            <a:r>
              <a:rPr lang="en-US" dirty="0">
                <a:latin typeface="Calibri" pitchFamily="34" charset="0"/>
                <a:cs typeface="Calibri" pitchFamily="34" charset="0"/>
              </a:rPr>
              <a:t>) + 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mvar26 </a:t>
            </a:r>
            <a:r>
              <a:rPr lang="en-US" dirty="0">
                <a:latin typeface="Calibri" pitchFamily="34" charset="0"/>
                <a:cs typeface="Calibri" pitchFamily="34" charset="0"/>
              </a:rPr>
              <a:t>+ 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mvar28 </a:t>
            </a:r>
            <a:r>
              <a:rPr lang="en-US" dirty="0">
                <a:latin typeface="Calibri" pitchFamily="34" charset="0"/>
                <a:cs typeface="Calibri" pitchFamily="34" charset="0"/>
              </a:rPr>
              <a:t>+ 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mvar29 </a:t>
            </a:r>
            <a:r>
              <a:rPr lang="en-US" dirty="0">
                <a:latin typeface="Calibri" pitchFamily="34" charset="0"/>
                <a:cs typeface="Calibri" pitchFamily="34" charset="0"/>
              </a:rPr>
              <a:t>+ 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mvar30 </a:t>
            </a:r>
            <a:r>
              <a:rPr lang="en-US" dirty="0">
                <a:latin typeface="Calibri" pitchFamily="34" charset="0"/>
                <a:cs typeface="Calibri" pitchFamily="34" charset="0"/>
              </a:rPr>
              <a:t>+ 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mvar31 </a:t>
            </a:r>
            <a:r>
              <a:rPr lang="en-US" dirty="0">
                <a:latin typeface="Calibri" pitchFamily="34" charset="0"/>
                <a:cs typeface="Calibri" pitchFamily="34" charset="0"/>
              </a:rPr>
              <a:t>+ + 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mvar32 </a:t>
            </a:r>
            <a:r>
              <a:rPr lang="en-US" dirty="0">
                <a:latin typeface="Calibri" pitchFamily="34" charset="0"/>
                <a:cs typeface="Calibri" pitchFamily="34" charset="0"/>
              </a:rPr>
              <a:t>+ 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mvar33 </a:t>
            </a:r>
            <a:r>
              <a:rPr lang="en-US" dirty="0">
                <a:latin typeface="Calibri" pitchFamily="34" charset="0"/>
                <a:cs typeface="Calibri" pitchFamily="34" charset="0"/>
              </a:rPr>
              <a:t>+ one hot encoding of Age (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mvar27</a:t>
            </a:r>
            <a:r>
              <a:rPr lang="en-US" dirty="0">
                <a:latin typeface="Calibri" pitchFamily="34" charset="0"/>
                <a:cs typeface="Calibri" pitchFamily="34" charset="0"/>
              </a:rPr>
              <a:t>) + </a:t>
            </a:r>
            <a:r>
              <a:rPr lang="en-US" b="1" i="1" u="sng" dirty="0">
                <a:latin typeface="Calibri" pitchFamily="34" charset="0"/>
                <a:cs typeface="Calibri" pitchFamily="34" charset="0"/>
              </a:rPr>
              <a:t>var1 </a:t>
            </a:r>
            <a:r>
              <a:rPr lang="en-US" dirty="0">
                <a:latin typeface="Calibri" pitchFamily="34" charset="0"/>
                <a:cs typeface="Calibri" pitchFamily="34" charset="0"/>
              </a:rPr>
              <a:t>+ </a:t>
            </a:r>
            <a:r>
              <a:rPr lang="en-US" b="1" i="1" u="sng" dirty="0">
                <a:latin typeface="Calibri" pitchFamily="34" charset="0"/>
                <a:cs typeface="Calibri" pitchFamily="34" charset="0"/>
              </a:rPr>
              <a:t>var2 </a:t>
            </a:r>
            <a:r>
              <a:rPr lang="en-US" dirty="0">
                <a:latin typeface="Calibri" pitchFamily="34" charset="0"/>
                <a:cs typeface="Calibri" pitchFamily="34" charset="0"/>
              </a:rPr>
              <a:t>+ </a:t>
            </a:r>
            <a:r>
              <a:rPr lang="en-US" b="1" i="1" u="sng" dirty="0">
                <a:latin typeface="Calibri" pitchFamily="34" charset="0"/>
                <a:cs typeface="Calibri" pitchFamily="34" charset="0"/>
              </a:rPr>
              <a:t>var3 </a:t>
            </a:r>
            <a:r>
              <a:rPr lang="en-US" dirty="0">
                <a:latin typeface="Calibri" pitchFamily="34" charset="0"/>
                <a:cs typeface="Calibri" pitchFamily="34" charset="0"/>
              </a:rPr>
              <a:t>+ </a:t>
            </a:r>
            <a:r>
              <a:rPr lang="en-US" b="1" i="1" u="sng" dirty="0">
                <a:latin typeface="Calibri" pitchFamily="34" charset="0"/>
                <a:cs typeface="Calibri" pitchFamily="34" charset="0"/>
              </a:rPr>
              <a:t>var4 </a:t>
            </a:r>
            <a:r>
              <a:rPr lang="en-US" dirty="0">
                <a:latin typeface="Calibri" pitchFamily="34" charset="0"/>
                <a:cs typeface="Calibri" pitchFamily="34" charset="0"/>
              </a:rPr>
              <a:t>+ </a:t>
            </a:r>
            <a:r>
              <a:rPr lang="en-US" b="1" i="1" u="sng" dirty="0">
                <a:latin typeface="Calibri" pitchFamily="34" charset="0"/>
                <a:cs typeface="Calibri" pitchFamily="34" charset="0"/>
              </a:rPr>
              <a:t>var5 </a:t>
            </a:r>
            <a:r>
              <a:rPr lang="en-US" dirty="0">
                <a:latin typeface="Calibri" pitchFamily="34" charset="0"/>
                <a:cs typeface="Calibri" pitchFamily="34" charset="0"/>
              </a:rPr>
              <a:t>+ </a:t>
            </a:r>
            <a:r>
              <a:rPr lang="en-US" b="1" i="1" u="sng" dirty="0">
                <a:latin typeface="Calibri" pitchFamily="34" charset="0"/>
                <a:cs typeface="Calibri" pitchFamily="34" charset="0"/>
              </a:rPr>
              <a:t>feature1 </a:t>
            </a:r>
            <a:r>
              <a:rPr lang="en-US" dirty="0">
                <a:latin typeface="Calibri" pitchFamily="34" charset="0"/>
                <a:cs typeface="Calibri" pitchFamily="34" charset="0"/>
              </a:rPr>
              <a:t>+ </a:t>
            </a:r>
            <a:r>
              <a:rPr lang="en-US" b="1" i="1" u="sng" dirty="0">
                <a:latin typeface="Calibri" pitchFamily="34" charset="0"/>
                <a:cs typeface="Calibri" pitchFamily="34" charset="0"/>
              </a:rPr>
              <a:t>feature2 </a:t>
            </a:r>
            <a:r>
              <a:rPr lang="en-US" dirty="0">
                <a:latin typeface="Calibri" pitchFamily="34" charset="0"/>
                <a:cs typeface="Calibri" pitchFamily="34" charset="0"/>
              </a:rPr>
              <a:t>+ </a:t>
            </a:r>
            <a:r>
              <a:rPr lang="en-US" b="1" i="1" u="sng" dirty="0">
                <a:latin typeface="Calibri" pitchFamily="34" charset="0"/>
                <a:cs typeface="Calibri" pitchFamily="34" charset="0"/>
              </a:rPr>
              <a:t>feature3 </a:t>
            </a:r>
            <a:r>
              <a:rPr lang="en-US" dirty="0">
                <a:latin typeface="Calibri" pitchFamily="34" charset="0"/>
                <a:cs typeface="Calibri" pitchFamily="34" charset="0"/>
              </a:rPr>
              <a:t>(description given in next slide)</a:t>
            </a:r>
            <a:br>
              <a:rPr lang="en-US" dirty="0">
                <a:latin typeface="Calibri" pitchFamily="34" charset="0"/>
                <a:cs typeface="Calibri" pitchFamily="34" charset="0"/>
              </a:rPr>
            </a:b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</a:p>
          <a:p>
            <a:br>
              <a:rPr lang="en-US" dirty="0">
                <a:latin typeface="Calibri" pitchFamily="34" charset="0"/>
                <a:cs typeface="Calibri" pitchFamily="34" charset="0"/>
              </a:rPr>
            </a:br>
            <a:r>
              <a:rPr lang="en-US" b="1" dirty="0">
                <a:latin typeface="Calibri" pitchFamily="34" charset="0"/>
                <a:cs typeface="Calibri" pitchFamily="34" charset="0"/>
              </a:rPr>
              <a:t>features </a:t>
            </a:r>
            <a:r>
              <a:rPr lang="en-US" dirty="0">
                <a:latin typeface="Calibri" pitchFamily="34" charset="0"/>
                <a:cs typeface="Calibri" pitchFamily="34" charset="0"/>
              </a:rPr>
              <a:t>in bold represent features already present in data</a:t>
            </a:r>
          </a:p>
          <a:p>
            <a:r>
              <a:rPr lang="en-US" b="1" i="1" u="sng" dirty="0">
                <a:latin typeface="Calibri" pitchFamily="34" charset="0"/>
                <a:cs typeface="Calibri" pitchFamily="34" charset="0"/>
              </a:rPr>
              <a:t>features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>
                <a:latin typeface="Calibri" pitchFamily="34" charset="0"/>
                <a:cs typeface="Calibri" pitchFamily="34" charset="0"/>
              </a:rPr>
              <a:t>in bold, italic, underline represent engineered features</a:t>
            </a:r>
          </a:p>
          <a:p>
            <a:endParaRPr lang="en-US" dirty="0">
              <a:latin typeface="Calibri" pitchFamily="34" charset="0"/>
              <a:cs typeface="Calibri" pitchFamily="34" charset="0"/>
            </a:endParaRPr>
          </a:p>
          <a:p>
            <a:r>
              <a:rPr lang="en-US" sz="1600" dirty="0">
                <a:latin typeface="Calibri" pitchFamily="34" charset="0"/>
                <a:cs typeface="Calibri" pitchFamily="34" charset="0"/>
              </a:rPr>
              <a:t>*Age variable is one hot encoded, gives a better boost to accuracy, relative to other categorical variables</a:t>
            </a:r>
          </a:p>
          <a:p>
            <a:r>
              <a:rPr lang="en-US" sz="1600" dirty="0">
                <a:latin typeface="Calibri" pitchFamily="34" charset="0"/>
                <a:cs typeface="Calibri" pitchFamily="34" charset="0"/>
              </a:rPr>
              <a:t>**All the other categorical variables are label encoded</a:t>
            </a:r>
          </a:p>
          <a:p>
            <a:endParaRPr lang="en-US" sz="1600" dirty="0">
              <a:latin typeface="Calibri" pitchFamily="34" charset="0"/>
              <a:cs typeface="Calibri" pitchFamily="34" charset="0"/>
            </a:endParaRPr>
          </a:p>
          <a:p>
            <a:r>
              <a:rPr lang="en-US" sz="1600" u="sng" dirty="0">
                <a:highlight>
                  <a:srgbClr val="00FF00"/>
                </a:highlight>
                <a:latin typeface="Comic Sans MS" panose="030F0702030302020204" pitchFamily="66" charset="0"/>
                <a:cs typeface="Calibri" pitchFamily="34" charset="0"/>
              </a:rPr>
              <a:t>Model is trained by 55% of data sampled randomly, Individual Score on public </a:t>
            </a:r>
            <a:r>
              <a:rPr lang="en-US" sz="1600" u="sng" dirty="0" err="1">
                <a:highlight>
                  <a:srgbClr val="00FF00"/>
                </a:highlight>
                <a:latin typeface="Comic Sans MS" panose="030F0702030302020204" pitchFamily="66" charset="0"/>
                <a:cs typeface="Calibri" pitchFamily="34" charset="0"/>
              </a:rPr>
              <a:t>lb</a:t>
            </a:r>
            <a:r>
              <a:rPr lang="en-US" sz="1600" u="sng" dirty="0">
                <a:highlight>
                  <a:srgbClr val="00FF00"/>
                </a:highlight>
                <a:latin typeface="Comic Sans MS" panose="030F0702030302020204" pitchFamily="66" charset="0"/>
                <a:cs typeface="Calibri" pitchFamily="34" charset="0"/>
              </a:rPr>
              <a:t> : 681050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of each Variable used in the Equation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7298" y="752490"/>
            <a:ext cx="880518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itchFamily="34" charset="0"/>
                <a:cs typeface="Calibri" pitchFamily="34" charset="0"/>
              </a:rPr>
              <a:t>FEATURE ENGINEERING</a:t>
            </a:r>
          </a:p>
          <a:p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itchFamily="34" charset="0"/>
                <a:cs typeface="Calibri" pitchFamily="34" charset="0"/>
              </a:rPr>
              <a:t>Variables </a:t>
            </a:r>
            <a:r>
              <a:rPr lang="en-US" u="sng" dirty="0">
                <a:latin typeface="Calibri" pitchFamily="34" charset="0"/>
                <a:cs typeface="Calibri" pitchFamily="34" charset="0"/>
              </a:rPr>
              <a:t>mvar1 to mvar33 used from given data</a:t>
            </a:r>
            <a:r>
              <a:rPr lang="en-US" dirty="0">
                <a:latin typeface="Calibri" pitchFamily="34" charset="0"/>
                <a:cs typeface="Calibri" pitchFamily="34" charset="0"/>
              </a:rPr>
              <a:t>, with proper one hot encoding or label encoding for categorical variables.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itchFamily="34" charset="0"/>
                <a:cs typeface="Calibri" pitchFamily="34" charset="0"/>
              </a:rPr>
              <a:t>Note that variable </a:t>
            </a:r>
            <a:r>
              <a:rPr lang="en-US" b="1" i="1" u="sng" dirty="0">
                <a:latin typeface="Calibri" pitchFamily="34" charset="0"/>
                <a:cs typeface="Calibri" pitchFamily="34" charset="0"/>
              </a:rPr>
              <a:t>“Past Voted party” </a:t>
            </a:r>
            <a:r>
              <a:rPr lang="en-US" u="sng" dirty="0">
                <a:latin typeface="Calibri" pitchFamily="34" charset="0"/>
                <a:cs typeface="Calibri" pitchFamily="34" charset="0"/>
              </a:rPr>
              <a:t>is not included</a:t>
            </a:r>
            <a:r>
              <a:rPr lang="en-US" dirty="0">
                <a:latin typeface="Calibri" pitchFamily="34" charset="0"/>
                <a:cs typeface="Calibri" pitchFamily="34" charset="0"/>
              </a:rPr>
              <a:t>, due to its very high co-relation, 75% of target is same as past vote, thereby causing model to tending to predict past-vote more often then required.</a:t>
            </a:r>
            <a:br>
              <a:rPr lang="en-US" dirty="0">
                <a:latin typeface="Calibri" pitchFamily="34" charset="0"/>
                <a:cs typeface="Calibri" pitchFamily="34" charset="0"/>
              </a:rPr>
            </a:br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itchFamily="34" charset="0"/>
                <a:cs typeface="Calibri" pitchFamily="34" charset="0"/>
              </a:rPr>
              <a:t>Variable </a:t>
            </a:r>
            <a:r>
              <a:rPr lang="en-US" b="1" dirty="0">
                <a:highlight>
                  <a:srgbClr val="00FF00"/>
                </a:highlight>
                <a:latin typeface="Calibri" pitchFamily="34" charset="0"/>
                <a:cs typeface="Calibri" pitchFamily="34" charset="0"/>
              </a:rPr>
              <a:t>var1   =   0.05 ^  ( k1 / (1 + k1 + k2 + k3 + k4 + k5 ) )</a:t>
            </a:r>
            <a:br>
              <a:rPr lang="en-US" dirty="0">
                <a:latin typeface="Calibri" pitchFamily="34" charset="0"/>
                <a:cs typeface="Calibri" pitchFamily="34" charset="0"/>
              </a:rPr>
            </a:br>
            <a:br>
              <a:rPr lang="en-US" dirty="0">
                <a:latin typeface="Calibri" pitchFamily="34" charset="0"/>
                <a:cs typeface="Calibri" pitchFamily="34" charset="0"/>
              </a:rPr>
            </a:br>
            <a:r>
              <a:rPr lang="en-US" dirty="0">
                <a:latin typeface="Calibri" pitchFamily="34" charset="0"/>
                <a:cs typeface="Calibri" pitchFamily="34" charset="0"/>
              </a:rPr>
              <a:t>where </a:t>
            </a:r>
            <a:r>
              <a:rPr lang="en-US" b="1" dirty="0">
                <a:highlight>
                  <a:srgbClr val="00FF00"/>
                </a:highlight>
                <a:latin typeface="Calibri" pitchFamily="34" charset="0"/>
                <a:cs typeface="Calibri" pitchFamily="34" charset="0"/>
              </a:rPr>
              <a:t>k1   =   20*mvar1   +   10*mvar6   +   5*mvar11   +   4*mvar16   +   15*mvar21</a:t>
            </a:r>
            <a:br>
              <a:rPr lang="en-US" b="1" dirty="0">
                <a:highlight>
                  <a:srgbClr val="00FF00"/>
                </a:highlight>
                <a:latin typeface="Calibri" pitchFamily="34" charset="0"/>
                <a:cs typeface="Calibri" pitchFamily="34" charset="0"/>
              </a:rPr>
            </a:br>
            <a:br>
              <a:rPr lang="en-US" dirty="0">
                <a:latin typeface="Calibri" pitchFamily="34" charset="0"/>
                <a:cs typeface="Calibri" pitchFamily="34" charset="0"/>
              </a:rPr>
            </a:br>
            <a:r>
              <a:rPr lang="en-US" dirty="0">
                <a:latin typeface="Calibri" pitchFamily="34" charset="0"/>
                <a:cs typeface="Calibri" pitchFamily="34" charset="0"/>
              </a:rPr>
              <a:t>thus k1 signifies the </a:t>
            </a:r>
            <a:r>
              <a:rPr lang="en-US" i="1" u="sng" dirty="0">
                <a:latin typeface="Calibri" pitchFamily="34" charset="0"/>
                <a:cs typeface="Calibri" pitchFamily="34" charset="0"/>
              </a:rPr>
              <a:t>‘weighted sum of the entire contribution of a person to a particular party</a:t>
            </a:r>
            <a:r>
              <a:rPr lang="en-US" dirty="0">
                <a:latin typeface="Calibri" pitchFamily="34" charset="0"/>
                <a:cs typeface="Calibri" pitchFamily="34" charset="0"/>
              </a:rPr>
              <a:t>’. Weights are assigned on intuition viz., </a:t>
            </a:r>
            <a:r>
              <a:rPr lang="en-US" b="1" i="1" dirty="0">
                <a:latin typeface="Calibri" pitchFamily="34" charset="0"/>
                <a:cs typeface="Calibri" pitchFamily="34" charset="0"/>
              </a:rPr>
              <a:t>20 for donations</a:t>
            </a:r>
            <a:r>
              <a:rPr lang="en-US" i="1" dirty="0">
                <a:latin typeface="Calibri" pitchFamily="34" charset="0"/>
                <a:cs typeface="Calibri" pitchFamily="34" charset="0"/>
              </a:rPr>
              <a:t>, </a:t>
            </a:r>
            <a:r>
              <a:rPr lang="en-US" b="1" i="1" dirty="0">
                <a:latin typeface="Calibri" pitchFamily="34" charset="0"/>
                <a:cs typeface="Calibri" pitchFamily="34" charset="0"/>
              </a:rPr>
              <a:t>15 for volunteering</a:t>
            </a:r>
            <a:r>
              <a:rPr lang="en-US" i="1" dirty="0">
                <a:latin typeface="Calibri" pitchFamily="34" charset="0"/>
                <a:cs typeface="Calibri" pitchFamily="34" charset="0"/>
              </a:rPr>
              <a:t>, 10 for individual rally, 5 for group rallies and 4 for fund-raisers</a:t>
            </a:r>
            <a:r>
              <a:rPr lang="en-US" dirty="0">
                <a:latin typeface="Calibri" pitchFamily="34" charset="0"/>
                <a:cs typeface="Calibri" pitchFamily="34" charset="0"/>
              </a:rPr>
              <a:t>.</a:t>
            </a:r>
            <a:br>
              <a:rPr lang="en-US" dirty="0">
                <a:latin typeface="Calibri" pitchFamily="34" charset="0"/>
                <a:cs typeface="Calibri" pitchFamily="34" charset="0"/>
              </a:rPr>
            </a:br>
            <a:br>
              <a:rPr lang="en-US" dirty="0">
                <a:latin typeface="Calibri" pitchFamily="34" charset="0"/>
                <a:cs typeface="Calibri" pitchFamily="34" charset="0"/>
              </a:rPr>
            </a:br>
            <a:r>
              <a:rPr lang="en-US" dirty="0">
                <a:latin typeface="Calibri" pitchFamily="34" charset="0"/>
                <a:cs typeface="Calibri" pitchFamily="34" charset="0"/>
              </a:rPr>
              <a:t>similarly we have var2, var3, var4, var5 as the exponentials of  contributions to a particular party.</a:t>
            </a:r>
            <a:br>
              <a:rPr lang="en-US" dirty="0">
                <a:latin typeface="Calibri" pitchFamily="34" charset="0"/>
                <a:cs typeface="Calibri" pitchFamily="34" charset="0"/>
              </a:rPr>
            </a:br>
            <a:endParaRPr lang="en-US" dirty="0">
              <a:latin typeface="Calibri" pitchFamily="34" charset="0"/>
              <a:cs typeface="Calibri" pitchFamily="34" charset="0"/>
            </a:endParaRPr>
          </a:p>
          <a:p>
            <a:r>
              <a:rPr lang="en-US" sz="1600" b="1" dirty="0">
                <a:latin typeface="Calibri" pitchFamily="34" charset="0"/>
                <a:cs typeface="Calibri" pitchFamily="34" charset="0"/>
              </a:rPr>
              <a:t>**Exponential ensures greater number of levels or the continuity of a variable</a:t>
            </a:r>
            <a:endParaRPr lang="en-US" b="1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585007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of each Variable used in the Equation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7298" y="752490"/>
            <a:ext cx="8805187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itchFamily="34" charset="0"/>
                <a:cs typeface="Calibri" pitchFamily="34" charset="0"/>
              </a:rPr>
              <a:t>FEATURE ENGINEERING</a:t>
            </a:r>
            <a:br>
              <a:rPr lang="en-US" dirty="0">
                <a:latin typeface="Calibri" pitchFamily="34" charset="0"/>
                <a:cs typeface="Calibri" pitchFamily="34" charset="0"/>
              </a:rPr>
            </a:br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itchFamily="34" charset="0"/>
                <a:cs typeface="Calibri" pitchFamily="34" charset="0"/>
              </a:rPr>
              <a:t>Variable 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feature1</a:t>
            </a:r>
            <a:r>
              <a:rPr lang="en-US" dirty="0">
                <a:latin typeface="Calibri" pitchFamily="34" charset="0"/>
                <a:cs typeface="Calibri" pitchFamily="34" charset="0"/>
              </a:rPr>
              <a:t> signifies if the candidate has moved to a different city of stayed in the same. It’s a binary variable with 0 if person hasn’t changed residence area and 1 if he has. </a:t>
            </a:r>
            <a:br>
              <a:rPr lang="en-US" dirty="0">
                <a:latin typeface="Calibri" pitchFamily="34" charset="0"/>
                <a:cs typeface="Calibri" pitchFamily="34" charset="0"/>
              </a:rPr>
            </a:br>
            <a:r>
              <a:rPr lang="en-US" sz="1400" dirty="0">
                <a:latin typeface="Calibri" pitchFamily="34" charset="0"/>
                <a:cs typeface="Calibri" pitchFamily="34" charset="0"/>
              </a:rPr>
              <a:t>*gives a boost of about 2000 on public </a:t>
            </a:r>
            <a:r>
              <a:rPr lang="en-US" sz="1400" dirty="0" err="1">
                <a:latin typeface="Calibri" pitchFamily="34" charset="0"/>
                <a:cs typeface="Calibri" pitchFamily="34" charset="0"/>
              </a:rPr>
              <a:t>lb</a:t>
            </a:r>
            <a:br>
              <a:rPr lang="en-US" sz="1400" dirty="0">
                <a:latin typeface="Calibri" pitchFamily="34" charset="0"/>
                <a:cs typeface="Calibri" pitchFamily="34" charset="0"/>
              </a:rPr>
            </a:br>
            <a:r>
              <a:rPr lang="en-US" sz="1400" dirty="0">
                <a:latin typeface="Calibri" pitchFamily="34" charset="0"/>
                <a:cs typeface="Calibri" pitchFamily="34" charset="0"/>
              </a:rPr>
              <a:t>** based on the hunch that inter-city migrating people will tend not to vote the person who is more popular in his original place of residence.</a:t>
            </a:r>
            <a:br>
              <a:rPr lang="en-US" sz="1400" dirty="0">
                <a:latin typeface="Calibri" pitchFamily="34" charset="0"/>
                <a:cs typeface="Calibri" pitchFamily="34" charset="0"/>
              </a:rPr>
            </a:br>
            <a:endParaRPr lang="en-US" sz="1400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itchFamily="34" charset="0"/>
                <a:cs typeface="Calibri" pitchFamily="34" charset="0"/>
              </a:rPr>
              <a:t>Variable 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feature2</a:t>
            </a:r>
            <a:r>
              <a:rPr lang="en-US" dirty="0">
                <a:latin typeface="Calibri" pitchFamily="34" charset="0"/>
                <a:cs typeface="Calibri" pitchFamily="34" charset="0"/>
              </a:rPr>
              <a:t> : </a:t>
            </a:r>
            <a:r>
              <a:rPr lang="en-US" dirty="0">
                <a:highlight>
                  <a:srgbClr val="FFFF00"/>
                </a:highlight>
                <a:latin typeface="Calibri" pitchFamily="34" charset="0"/>
                <a:cs typeface="Calibri" pitchFamily="34" charset="0"/>
              </a:rPr>
              <a:t>mvar100 = mvar1 + 1.6*(history based party-wise mean of mvar1)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itchFamily="34" charset="0"/>
                <a:cs typeface="Calibri" pitchFamily="34" charset="0"/>
              </a:rPr>
              <a:t>Variable 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feature3</a:t>
            </a:r>
            <a:r>
              <a:rPr lang="en-US" dirty="0">
                <a:latin typeface="Calibri" pitchFamily="34" charset="0"/>
                <a:cs typeface="Calibri" pitchFamily="34" charset="0"/>
              </a:rPr>
              <a:t> : </a:t>
            </a:r>
            <a:r>
              <a:rPr lang="en-US" dirty="0">
                <a:highlight>
                  <a:srgbClr val="FFFF00"/>
                </a:highlight>
                <a:latin typeface="Calibri" pitchFamily="34" charset="0"/>
                <a:cs typeface="Calibri" pitchFamily="34" charset="0"/>
              </a:rPr>
              <a:t>mvar200 = mvar2 + 1.6*(history based party-wise mean of mvar2)</a:t>
            </a:r>
            <a:br>
              <a:rPr lang="en-US" dirty="0">
                <a:latin typeface="Calibri" pitchFamily="34" charset="0"/>
                <a:cs typeface="Calibri" pitchFamily="34" charset="0"/>
              </a:rPr>
            </a:br>
            <a:r>
              <a:rPr lang="en-US" dirty="0">
                <a:latin typeface="Calibri" pitchFamily="34" charset="0"/>
                <a:cs typeface="Calibri" pitchFamily="34" charset="0"/>
              </a:rPr>
              <a:t>Snippet in R :</a:t>
            </a:r>
            <a:br>
              <a:rPr lang="en-US" dirty="0">
                <a:latin typeface="Calibri" pitchFamily="34" charset="0"/>
                <a:cs typeface="Calibri" pitchFamily="34" charset="0"/>
              </a:rPr>
            </a:br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itchFamily="34" charset="0"/>
              <a:cs typeface="Calibri" pitchFamily="34" charset="0"/>
            </a:endParaRPr>
          </a:p>
          <a:p>
            <a:r>
              <a:rPr lang="en-US" sz="1400" dirty="0">
                <a:latin typeface="Calibri" pitchFamily="34" charset="0"/>
                <a:cs typeface="Calibri" pitchFamily="34" charset="0"/>
              </a:rPr>
              <a:t>*feature2 and feature3 giving the </a:t>
            </a:r>
            <a:r>
              <a:rPr lang="en-US" sz="1400" dirty="0">
                <a:highlight>
                  <a:srgbClr val="00FF00"/>
                </a:highlight>
                <a:latin typeface="Calibri" pitchFamily="34" charset="0"/>
                <a:cs typeface="Calibri" pitchFamily="34" charset="0"/>
              </a:rPr>
              <a:t>maximum information gain</a:t>
            </a:r>
            <a:br>
              <a:rPr lang="en-US" sz="1400" dirty="0">
                <a:latin typeface="Calibri" pitchFamily="34" charset="0"/>
                <a:cs typeface="Calibri" pitchFamily="34" charset="0"/>
              </a:rPr>
            </a:br>
            <a:r>
              <a:rPr lang="en-US" sz="1400" dirty="0">
                <a:latin typeface="Calibri" pitchFamily="34" charset="0"/>
                <a:cs typeface="Calibri" pitchFamily="34" charset="0"/>
              </a:rPr>
              <a:t>**improved version of parameter : </a:t>
            </a:r>
            <a:r>
              <a:rPr lang="en-US" sz="1400" u="sng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how much more than average donation for a particular party, is a person donating</a:t>
            </a:r>
            <a:r>
              <a:rPr lang="en-US" sz="1400" dirty="0">
                <a:latin typeface="Calibri" pitchFamily="34" charset="0"/>
                <a:cs typeface="Calibri" pitchFamily="34" charset="0"/>
              </a:rPr>
              <a:t>. </a:t>
            </a:r>
            <a:br>
              <a:rPr lang="en-US" sz="1600" dirty="0">
                <a:latin typeface="Calibri" pitchFamily="34" charset="0"/>
                <a:cs typeface="Calibri" pitchFamily="34" charset="0"/>
              </a:rPr>
            </a:br>
            <a:endParaRPr lang="en-US" sz="16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45" y="3737922"/>
            <a:ext cx="8614740" cy="187277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of each Variable used in the Equation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7298" y="752490"/>
            <a:ext cx="8805187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itchFamily="34" charset="0"/>
                <a:cs typeface="Calibri" pitchFamily="34" charset="0"/>
              </a:rPr>
              <a:t>FEATURE ENGINEERING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itchFamily="34" charset="0"/>
                <a:cs typeface="Calibri" pitchFamily="34" charset="0"/>
              </a:rPr>
              <a:t>Variable 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feature2</a:t>
            </a:r>
            <a:r>
              <a:rPr lang="en-US" dirty="0">
                <a:latin typeface="Calibri" pitchFamily="34" charset="0"/>
                <a:cs typeface="Calibri" pitchFamily="34" charset="0"/>
              </a:rPr>
              <a:t> : </a:t>
            </a:r>
            <a:br>
              <a:rPr lang="en-US" dirty="0">
                <a:latin typeface="Calibri" pitchFamily="34" charset="0"/>
                <a:cs typeface="Calibri" pitchFamily="34" charset="0"/>
              </a:rPr>
            </a:br>
            <a:r>
              <a:rPr lang="en-US" dirty="0">
                <a:latin typeface="Calibri" pitchFamily="34" charset="0"/>
                <a:cs typeface="Calibri" pitchFamily="34" charset="0"/>
              </a:rPr>
              <a:t> Original mvar1  (Donation to Centaur)              feature2 = function (mvar1, voting history)</a:t>
            </a:r>
            <a:endParaRPr lang="en-US" dirty="0">
              <a:highlight>
                <a:srgbClr val="FFFF00"/>
              </a:highlight>
              <a:latin typeface="Calibri" pitchFamily="34" charset="0"/>
              <a:cs typeface="Calibri" pitchFamily="34" charset="0"/>
            </a:endParaRPr>
          </a:p>
          <a:p>
            <a:br>
              <a:rPr lang="en-US" dirty="0">
                <a:latin typeface="Calibri" pitchFamily="34" charset="0"/>
                <a:cs typeface="Calibri" pitchFamily="34" charset="0"/>
              </a:rPr>
            </a:br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itchFamily="34" charset="0"/>
              <a:cs typeface="Calibri" pitchFamily="34" charset="0"/>
            </a:endParaRPr>
          </a:p>
          <a:p>
            <a:br>
              <a:rPr lang="en-US" sz="1600" dirty="0">
                <a:latin typeface="Calibri" pitchFamily="34" charset="0"/>
                <a:cs typeface="Calibri" pitchFamily="34" charset="0"/>
              </a:rPr>
            </a:br>
            <a:endParaRPr lang="en-US" sz="1600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itchFamily="34" charset="0"/>
              <a:cs typeface="Calibri" pitchFamily="34" charset="0"/>
            </a:endParaRPr>
          </a:p>
          <a:p>
            <a:r>
              <a:rPr lang="en-US" sz="1400" dirty="0">
                <a:latin typeface="Calibri" pitchFamily="34" charset="0"/>
                <a:cs typeface="Calibri" pitchFamily="34" charset="0"/>
              </a:rPr>
              <a:t>*features giving the </a:t>
            </a:r>
            <a:r>
              <a:rPr lang="en-US" sz="1400" dirty="0">
                <a:highlight>
                  <a:srgbClr val="00FF00"/>
                </a:highlight>
                <a:latin typeface="Calibri" pitchFamily="34" charset="0"/>
                <a:cs typeface="Calibri" pitchFamily="34" charset="0"/>
              </a:rPr>
              <a:t>maximum information gain</a:t>
            </a:r>
            <a:br>
              <a:rPr lang="en-US" sz="1400" dirty="0">
                <a:latin typeface="Calibri" pitchFamily="34" charset="0"/>
                <a:cs typeface="Calibri" pitchFamily="34" charset="0"/>
              </a:rPr>
            </a:br>
            <a:r>
              <a:rPr lang="en-US" sz="1400" dirty="0">
                <a:latin typeface="Calibri" pitchFamily="34" charset="0"/>
                <a:cs typeface="Calibri" pitchFamily="34" charset="0"/>
              </a:rPr>
              <a:t>**improved version of parameter : </a:t>
            </a:r>
            <a:r>
              <a:rPr lang="en-US" sz="1400" u="sng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how much more than average donation for a particular party, is a person donating</a:t>
            </a:r>
            <a:r>
              <a:rPr lang="en-US" sz="1400" dirty="0">
                <a:latin typeface="Calibri" pitchFamily="34" charset="0"/>
                <a:cs typeface="Calibri" pitchFamily="34" charset="0"/>
              </a:rPr>
              <a:t>. </a:t>
            </a:r>
            <a:br>
              <a:rPr lang="en-US" sz="1600" dirty="0">
                <a:latin typeface="Calibri" pitchFamily="34" charset="0"/>
                <a:cs typeface="Calibri" pitchFamily="34" charset="0"/>
              </a:rPr>
            </a:br>
            <a:endParaRPr lang="en-US" sz="16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886" y="1868557"/>
            <a:ext cx="4667254" cy="29139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44" y="1868557"/>
            <a:ext cx="3690045" cy="275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155792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of each Variable used in the Equation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7298" y="752490"/>
            <a:ext cx="8805187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itchFamily="34" charset="0"/>
                <a:cs typeface="Calibri" pitchFamily="34" charset="0"/>
              </a:rPr>
              <a:t>FEATURE ENGINEERING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itchFamily="34" charset="0"/>
                <a:cs typeface="Calibri" pitchFamily="34" charset="0"/>
              </a:rPr>
              <a:t>Why maximum information gain from variable feature2 and feature3 :</a:t>
            </a:r>
            <a:br>
              <a:rPr lang="en-US" dirty="0">
                <a:latin typeface="Calibri" pitchFamily="34" charset="0"/>
                <a:cs typeface="Calibri" pitchFamily="34" charset="0"/>
              </a:rPr>
            </a:br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br>
              <a:rPr lang="en-US" dirty="0">
                <a:latin typeface="Calibri" pitchFamily="34" charset="0"/>
                <a:cs typeface="Calibri" pitchFamily="34" charset="0"/>
              </a:rPr>
            </a:br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itchFamily="34" charset="0"/>
              <a:cs typeface="Calibri" pitchFamily="34" charset="0"/>
            </a:endParaRPr>
          </a:p>
          <a:p>
            <a:r>
              <a:rPr lang="en-US" sz="1400" dirty="0">
                <a:latin typeface="Calibri" pitchFamily="34" charset="0"/>
                <a:cs typeface="Calibri" pitchFamily="34" charset="0"/>
              </a:rPr>
              <a:t>*features giving the </a:t>
            </a:r>
            <a:r>
              <a:rPr lang="en-US" sz="1400" dirty="0">
                <a:highlight>
                  <a:srgbClr val="00FF00"/>
                </a:highlight>
                <a:latin typeface="Calibri" pitchFamily="34" charset="0"/>
                <a:cs typeface="Calibri" pitchFamily="34" charset="0"/>
              </a:rPr>
              <a:t>maximum information gain</a:t>
            </a:r>
            <a:br>
              <a:rPr lang="en-US" sz="1400" dirty="0">
                <a:latin typeface="Calibri" pitchFamily="34" charset="0"/>
                <a:cs typeface="Calibri" pitchFamily="34" charset="0"/>
              </a:rPr>
            </a:br>
            <a:r>
              <a:rPr lang="en-US" sz="1400" dirty="0">
                <a:latin typeface="Calibri" pitchFamily="34" charset="0"/>
                <a:cs typeface="Calibri" pitchFamily="34" charset="0"/>
              </a:rPr>
              <a:t>**improved version of parameter : </a:t>
            </a:r>
            <a:r>
              <a:rPr lang="en-US" sz="1400" u="sng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how much more than average donation for a particular party, is a person donating</a:t>
            </a:r>
            <a:r>
              <a:rPr lang="en-US" sz="1400" dirty="0">
                <a:latin typeface="Calibri" pitchFamily="34" charset="0"/>
                <a:cs typeface="Calibri" pitchFamily="34" charset="0"/>
              </a:rPr>
              <a:t>. </a:t>
            </a:r>
            <a:br>
              <a:rPr lang="en-US" sz="1600" dirty="0">
                <a:latin typeface="Calibri" pitchFamily="34" charset="0"/>
                <a:cs typeface="Calibri" pitchFamily="34" charset="0"/>
              </a:rPr>
            </a:br>
            <a:endParaRPr lang="en-US" sz="16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582" y="1486181"/>
            <a:ext cx="5676350" cy="425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08266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 to Identify Citizen’s Vote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7298" y="752490"/>
            <a:ext cx="8805187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itchFamily="34" charset="0"/>
                <a:cs typeface="Calibri" pitchFamily="34" charset="0"/>
              </a:rPr>
              <a:t>Please provide the final equation used to identify the citizen’s vote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endParaRPr lang="en-US" dirty="0">
              <a:latin typeface="Calibri" pitchFamily="34" charset="0"/>
              <a:cs typeface="Calibri" pitchFamily="34" charset="0"/>
            </a:endParaRP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Final model is an ensemble of three machine learning algorithms :</a:t>
            </a:r>
            <a:br>
              <a:rPr lang="en-US" dirty="0">
                <a:latin typeface="Calibri" pitchFamily="34" charset="0"/>
                <a:cs typeface="Calibri" pitchFamily="34" charset="0"/>
              </a:rPr>
            </a:br>
            <a:endParaRPr lang="en-US" dirty="0">
              <a:latin typeface="Calibri" pitchFamily="34" charset="0"/>
              <a:cs typeface="Calibri" pitchFamily="34" charset="0"/>
            </a:endParaRP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2.  </a:t>
            </a:r>
            <a:r>
              <a:rPr lang="en-US" dirty="0">
                <a:highlight>
                  <a:srgbClr val="00FFFF"/>
                </a:highlight>
                <a:latin typeface="Calibri" pitchFamily="34" charset="0"/>
                <a:cs typeface="Calibri" pitchFamily="34" charset="0"/>
              </a:rPr>
              <a:t>Model2 </a:t>
            </a:r>
            <a:r>
              <a:rPr lang="en-US" dirty="0" err="1">
                <a:highlight>
                  <a:srgbClr val="00FFFF"/>
                </a:highlight>
                <a:latin typeface="Calibri" pitchFamily="34" charset="0"/>
                <a:cs typeface="Calibri" pitchFamily="34" charset="0"/>
              </a:rPr>
              <a:t>Multinom</a:t>
            </a:r>
            <a:r>
              <a:rPr lang="en-US" dirty="0">
                <a:highlight>
                  <a:srgbClr val="00FFFF"/>
                </a:highlight>
                <a:latin typeface="Calibri" pitchFamily="34" charset="0"/>
                <a:cs typeface="Calibri" pitchFamily="34" charset="0"/>
              </a:rPr>
              <a:t> </a:t>
            </a:r>
            <a:r>
              <a:rPr lang="en-US" dirty="0">
                <a:latin typeface="Calibri" pitchFamily="34" charset="0"/>
                <a:cs typeface="Calibri" pitchFamily="34" charset="0"/>
              </a:rPr>
              <a:t>(Neural Net)</a:t>
            </a:r>
          </a:p>
          <a:p>
            <a:br>
              <a:rPr lang="en-US" dirty="0">
                <a:latin typeface="Calibri" pitchFamily="34" charset="0"/>
                <a:cs typeface="Calibri" pitchFamily="34" charset="0"/>
              </a:rPr>
            </a:br>
            <a:r>
              <a:rPr lang="en-US" b="1" dirty="0">
                <a:latin typeface="Calibri" pitchFamily="34" charset="0"/>
                <a:cs typeface="Calibri" pitchFamily="34" charset="0"/>
              </a:rPr>
              <a:t>target </a:t>
            </a:r>
            <a:r>
              <a:rPr lang="en-US" dirty="0">
                <a:latin typeface="Calibri" pitchFamily="34" charset="0"/>
                <a:cs typeface="Calibri" pitchFamily="34" charset="0"/>
              </a:rPr>
              <a:t>~ </a:t>
            </a:r>
            <a:r>
              <a:rPr lang="en-US" b="1" dirty="0" err="1">
                <a:highlight>
                  <a:srgbClr val="00FF00"/>
                </a:highlight>
                <a:latin typeface="Calibri" pitchFamily="34" charset="0"/>
                <a:cs typeface="Calibri" pitchFamily="34" charset="0"/>
              </a:rPr>
              <a:t>Past_Voted</a:t>
            </a:r>
            <a:r>
              <a:rPr lang="en-US" b="1" dirty="0">
                <a:highlight>
                  <a:srgbClr val="00FF00"/>
                </a:highlight>
                <a:latin typeface="Calibri" pitchFamily="34" charset="0"/>
                <a:cs typeface="Calibri" pitchFamily="34" charset="0"/>
              </a:rPr>
              <a:t> </a:t>
            </a:r>
            <a:r>
              <a:rPr lang="en-US" dirty="0">
                <a:latin typeface="Calibri" pitchFamily="34" charset="0"/>
                <a:cs typeface="Calibri" pitchFamily="34" charset="0"/>
              </a:rPr>
              <a:t>+ all Donations data + all Group and Individual rallies data + all Volunteer data + all fund raisers data (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mvar1 to mvar25</a:t>
            </a:r>
            <a:r>
              <a:rPr lang="en-US" dirty="0">
                <a:latin typeface="Calibri" pitchFamily="34" charset="0"/>
                <a:cs typeface="Calibri" pitchFamily="34" charset="0"/>
              </a:rPr>
              <a:t>) + 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mvar26 </a:t>
            </a:r>
            <a:r>
              <a:rPr lang="en-US" dirty="0">
                <a:latin typeface="Calibri" pitchFamily="34" charset="0"/>
                <a:cs typeface="Calibri" pitchFamily="34" charset="0"/>
              </a:rPr>
              <a:t>+ 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mvar28 </a:t>
            </a:r>
            <a:r>
              <a:rPr lang="en-US" dirty="0">
                <a:latin typeface="Calibri" pitchFamily="34" charset="0"/>
                <a:cs typeface="Calibri" pitchFamily="34" charset="0"/>
              </a:rPr>
              <a:t>+ 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mvar29 </a:t>
            </a:r>
            <a:r>
              <a:rPr lang="en-US" dirty="0">
                <a:latin typeface="Calibri" pitchFamily="34" charset="0"/>
                <a:cs typeface="Calibri" pitchFamily="34" charset="0"/>
              </a:rPr>
              <a:t>+ 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mvar30 </a:t>
            </a:r>
            <a:r>
              <a:rPr lang="en-US" dirty="0">
                <a:latin typeface="Calibri" pitchFamily="34" charset="0"/>
                <a:cs typeface="Calibri" pitchFamily="34" charset="0"/>
              </a:rPr>
              <a:t>+ 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mvar31 </a:t>
            </a:r>
            <a:r>
              <a:rPr lang="en-US" dirty="0">
                <a:latin typeface="Calibri" pitchFamily="34" charset="0"/>
                <a:cs typeface="Calibri" pitchFamily="34" charset="0"/>
              </a:rPr>
              <a:t>+ + 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mvar32 </a:t>
            </a:r>
            <a:r>
              <a:rPr lang="en-US" dirty="0">
                <a:latin typeface="Calibri" pitchFamily="34" charset="0"/>
                <a:cs typeface="Calibri" pitchFamily="34" charset="0"/>
              </a:rPr>
              <a:t>+ 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mvar33 </a:t>
            </a:r>
            <a:r>
              <a:rPr lang="en-US" dirty="0">
                <a:latin typeface="Calibri" pitchFamily="34" charset="0"/>
                <a:cs typeface="Calibri" pitchFamily="34" charset="0"/>
              </a:rPr>
              <a:t>+ one hot encoding of Age (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mvar27</a:t>
            </a:r>
            <a:r>
              <a:rPr lang="en-US" dirty="0">
                <a:latin typeface="Calibri" pitchFamily="34" charset="0"/>
                <a:cs typeface="Calibri" pitchFamily="34" charset="0"/>
              </a:rPr>
              <a:t>) + </a:t>
            </a:r>
            <a:r>
              <a:rPr lang="en-US" b="1" i="1" u="sng" dirty="0">
                <a:latin typeface="Calibri" pitchFamily="34" charset="0"/>
                <a:cs typeface="Calibri" pitchFamily="34" charset="0"/>
              </a:rPr>
              <a:t>var1 </a:t>
            </a:r>
            <a:r>
              <a:rPr lang="en-US" dirty="0">
                <a:latin typeface="Calibri" pitchFamily="34" charset="0"/>
                <a:cs typeface="Calibri" pitchFamily="34" charset="0"/>
              </a:rPr>
              <a:t>+ </a:t>
            </a:r>
            <a:r>
              <a:rPr lang="en-US" b="1" i="1" u="sng" dirty="0">
                <a:latin typeface="Calibri" pitchFamily="34" charset="0"/>
                <a:cs typeface="Calibri" pitchFamily="34" charset="0"/>
              </a:rPr>
              <a:t>var2 </a:t>
            </a:r>
            <a:r>
              <a:rPr lang="en-US" dirty="0">
                <a:latin typeface="Calibri" pitchFamily="34" charset="0"/>
                <a:cs typeface="Calibri" pitchFamily="34" charset="0"/>
              </a:rPr>
              <a:t>+ </a:t>
            </a:r>
            <a:r>
              <a:rPr lang="en-US" b="1" i="1" u="sng" dirty="0">
                <a:latin typeface="Calibri" pitchFamily="34" charset="0"/>
                <a:cs typeface="Calibri" pitchFamily="34" charset="0"/>
              </a:rPr>
              <a:t>var3 </a:t>
            </a:r>
            <a:r>
              <a:rPr lang="en-US" dirty="0">
                <a:latin typeface="Calibri" pitchFamily="34" charset="0"/>
                <a:cs typeface="Calibri" pitchFamily="34" charset="0"/>
              </a:rPr>
              <a:t>+ </a:t>
            </a:r>
            <a:r>
              <a:rPr lang="en-US" b="1" i="1" u="sng" dirty="0">
                <a:latin typeface="Calibri" pitchFamily="34" charset="0"/>
                <a:cs typeface="Calibri" pitchFamily="34" charset="0"/>
              </a:rPr>
              <a:t>var4 </a:t>
            </a:r>
            <a:r>
              <a:rPr lang="en-US" dirty="0">
                <a:latin typeface="Calibri" pitchFamily="34" charset="0"/>
                <a:cs typeface="Calibri" pitchFamily="34" charset="0"/>
              </a:rPr>
              <a:t>+ </a:t>
            </a:r>
            <a:r>
              <a:rPr lang="en-US" b="1" i="1" u="sng" dirty="0">
                <a:latin typeface="Calibri" pitchFamily="34" charset="0"/>
                <a:cs typeface="Calibri" pitchFamily="34" charset="0"/>
              </a:rPr>
              <a:t>var5 </a:t>
            </a:r>
            <a:r>
              <a:rPr lang="en-US" dirty="0">
                <a:latin typeface="Calibri" pitchFamily="34" charset="0"/>
                <a:cs typeface="Calibri" pitchFamily="34" charset="0"/>
              </a:rPr>
              <a:t>+ </a:t>
            </a:r>
            <a:r>
              <a:rPr lang="en-US" b="1" i="1" u="sng" dirty="0">
                <a:latin typeface="Calibri" pitchFamily="34" charset="0"/>
                <a:cs typeface="Calibri" pitchFamily="34" charset="0"/>
              </a:rPr>
              <a:t>feature1 </a:t>
            </a:r>
            <a:r>
              <a:rPr lang="en-US" dirty="0">
                <a:latin typeface="Calibri" pitchFamily="34" charset="0"/>
                <a:cs typeface="Calibri" pitchFamily="34" charset="0"/>
              </a:rPr>
              <a:t>+ </a:t>
            </a:r>
            <a:r>
              <a:rPr lang="en-US" b="1" i="1" u="sng" dirty="0">
                <a:latin typeface="Calibri" pitchFamily="34" charset="0"/>
                <a:cs typeface="Calibri" pitchFamily="34" charset="0"/>
              </a:rPr>
              <a:t>feature2 </a:t>
            </a:r>
            <a:r>
              <a:rPr lang="en-US" dirty="0">
                <a:latin typeface="Calibri" pitchFamily="34" charset="0"/>
                <a:cs typeface="Calibri" pitchFamily="34" charset="0"/>
              </a:rPr>
              <a:t>+ </a:t>
            </a:r>
            <a:r>
              <a:rPr lang="en-US" b="1" i="1" u="sng" dirty="0">
                <a:latin typeface="Calibri" pitchFamily="34" charset="0"/>
                <a:cs typeface="Calibri" pitchFamily="34" charset="0"/>
              </a:rPr>
              <a:t>feature3 </a:t>
            </a:r>
            <a:r>
              <a:rPr lang="en-US" dirty="0">
                <a:latin typeface="Calibri" pitchFamily="34" charset="0"/>
                <a:cs typeface="Calibri" pitchFamily="34" charset="0"/>
              </a:rPr>
              <a:t>(description given above)</a:t>
            </a:r>
            <a:br>
              <a:rPr lang="en-US" dirty="0">
                <a:latin typeface="Calibri" pitchFamily="34" charset="0"/>
                <a:cs typeface="Calibri" pitchFamily="34" charset="0"/>
              </a:rPr>
            </a:b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</a:p>
          <a:p>
            <a:endParaRPr lang="en-US" dirty="0">
              <a:latin typeface="Calibri" pitchFamily="34" charset="0"/>
              <a:cs typeface="Calibri" pitchFamily="34" charset="0"/>
            </a:endParaRPr>
          </a:p>
          <a:p>
            <a:r>
              <a:rPr lang="en-US" dirty="0" err="1">
                <a:latin typeface="Calibri" pitchFamily="34" charset="0"/>
                <a:cs typeface="Calibri" pitchFamily="34" charset="0"/>
              </a:rPr>
              <a:t>Multinom</a:t>
            </a:r>
            <a:r>
              <a:rPr lang="en-US" dirty="0">
                <a:latin typeface="Calibri" pitchFamily="34" charset="0"/>
                <a:cs typeface="Calibri" pitchFamily="34" charset="0"/>
              </a:rPr>
              <a:t> is a variation of ANN, from the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nnet</a:t>
            </a:r>
            <a:r>
              <a:rPr lang="en-US" dirty="0">
                <a:latin typeface="Calibri" pitchFamily="34" charset="0"/>
                <a:cs typeface="Calibri" pitchFamily="34" charset="0"/>
              </a:rPr>
              <a:t> package in R</a:t>
            </a:r>
            <a:br>
              <a:rPr lang="en-US" dirty="0">
                <a:latin typeface="Calibri" pitchFamily="34" charset="0"/>
                <a:cs typeface="Calibri" pitchFamily="34" charset="0"/>
              </a:rPr>
            </a:br>
            <a:r>
              <a:rPr lang="en-US" dirty="0">
                <a:latin typeface="Calibri" pitchFamily="34" charset="0"/>
                <a:cs typeface="Calibri" pitchFamily="34" charset="0"/>
              </a:rPr>
              <a:t>Since we have </a:t>
            </a:r>
            <a:r>
              <a:rPr lang="en-US" b="1" u="sng" dirty="0">
                <a:latin typeface="Calibri" pitchFamily="34" charset="0"/>
                <a:cs typeface="Calibri" pitchFamily="34" charset="0"/>
              </a:rPr>
              <a:t>over 75% actual output same as past voted party</a:t>
            </a:r>
            <a:r>
              <a:rPr lang="en-US" dirty="0">
                <a:latin typeface="Calibri" pitchFamily="34" charset="0"/>
                <a:cs typeface="Calibri" pitchFamily="34" charset="0"/>
              </a:rPr>
              <a:t>, we use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multinom</a:t>
            </a:r>
            <a:r>
              <a:rPr lang="en-US" dirty="0">
                <a:latin typeface="Calibri" pitchFamily="34" charset="0"/>
                <a:cs typeface="Calibri" pitchFamily="34" charset="0"/>
              </a:rPr>
              <a:t> due to its ability to deal with </a:t>
            </a:r>
            <a:r>
              <a:rPr lang="en-US" b="1" u="sng" dirty="0">
                <a:latin typeface="Calibri" pitchFamily="34" charset="0"/>
                <a:cs typeface="Calibri" pitchFamily="34" charset="0"/>
              </a:rPr>
              <a:t>linear data</a:t>
            </a:r>
            <a:r>
              <a:rPr lang="en-US" dirty="0">
                <a:latin typeface="Calibri" pitchFamily="34" charset="0"/>
                <a:cs typeface="Calibri" pitchFamily="34" charset="0"/>
              </a:rPr>
              <a:t>.</a:t>
            </a:r>
            <a:br>
              <a:rPr lang="en-US" dirty="0">
                <a:latin typeface="Calibri" pitchFamily="34" charset="0"/>
                <a:cs typeface="Calibri" pitchFamily="34" charset="0"/>
              </a:rPr>
            </a:br>
            <a:r>
              <a:rPr lang="en-US" dirty="0">
                <a:latin typeface="Calibri" pitchFamily="34" charset="0"/>
                <a:cs typeface="Calibri" pitchFamily="34" charset="0"/>
              </a:rPr>
              <a:t>Thus information gain from voter history is taken into account with least probable overfitting.</a:t>
            </a:r>
            <a:br>
              <a:rPr lang="en-US" dirty="0">
                <a:latin typeface="Calibri" pitchFamily="34" charset="0"/>
                <a:cs typeface="Calibri" pitchFamily="34" charset="0"/>
              </a:rPr>
            </a:br>
            <a:br>
              <a:rPr lang="en-US" dirty="0">
                <a:latin typeface="Calibri" pitchFamily="34" charset="0"/>
                <a:cs typeface="Calibri" pitchFamily="34" charset="0"/>
              </a:rPr>
            </a:b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1600" dirty="0">
                <a:latin typeface="Calibri" pitchFamily="34" charset="0"/>
                <a:cs typeface="Calibri" pitchFamily="34" charset="0"/>
              </a:rPr>
              <a:t>*</a:t>
            </a:r>
            <a:r>
              <a:rPr lang="en-US" sz="1600" dirty="0">
                <a:highlight>
                  <a:srgbClr val="00FF00"/>
                </a:highlight>
                <a:latin typeface="Calibri" pitchFamily="34" charset="0"/>
                <a:cs typeface="Calibri" pitchFamily="34" charset="0"/>
              </a:rPr>
              <a:t>Converge </a:t>
            </a:r>
            <a:r>
              <a:rPr lang="en-US" sz="1600" dirty="0" err="1">
                <a:highlight>
                  <a:srgbClr val="00FF00"/>
                </a:highlight>
                <a:latin typeface="Calibri" pitchFamily="34" charset="0"/>
                <a:cs typeface="Calibri" pitchFamily="34" charset="0"/>
              </a:rPr>
              <a:t>multinom</a:t>
            </a:r>
            <a:r>
              <a:rPr lang="en-US" sz="1600" dirty="0">
                <a:highlight>
                  <a:srgbClr val="00FF00"/>
                </a:highlight>
                <a:latin typeface="Calibri" pitchFamily="34" charset="0"/>
                <a:cs typeface="Calibri" pitchFamily="34" charset="0"/>
              </a:rPr>
              <a:t> a little earlier </a:t>
            </a:r>
            <a:r>
              <a:rPr lang="en-US" sz="1600" dirty="0">
                <a:latin typeface="Calibri" pitchFamily="34" charset="0"/>
                <a:cs typeface="Calibri" pitchFamily="34" charset="0"/>
              </a:rPr>
              <a:t>than it takes for full convergence, </a:t>
            </a:r>
            <a:br>
              <a:rPr lang="en-US" sz="1600" dirty="0">
                <a:latin typeface="Calibri" pitchFamily="34" charset="0"/>
                <a:cs typeface="Calibri" pitchFamily="34" charset="0"/>
              </a:rPr>
            </a:br>
            <a:r>
              <a:rPr lang="en-US" sz="1600" dirty="0">
                <a:latin typeface="Calibri" pitchFamily="34" charset="0"/>
                <a:cs typeface="Calibri" pitchFamily="34" charset="0"/>
              </a:rPr>
              <a:t>** </a:t>
            </a:r>
            <a:r>
              <a:rPr lang="en-US" sz="1600" dirty="0">
                <a:highlight>
                  <a:srgbClr val="00FF00"/>
                </a:highlight>
                <a:latin typeface="Calibri" pitchFamily="34" charset="0"/>
                <a:cs typeface="Calibri" pitchFamily="34" charset="0"/>
              </a:rPr>
              <a:t>Used 100% data to train, Individual model score : 658050</a:t>
            </a:r>
            <a:endParaRPr lang="en-US" dirty="0">
              <a:highlight>
                <a:srgbClr val="00FF00"/>
              </a:highlight>
              <a:latin typeface="Calibri" pitchFamily="34" charset="0"/>
              <a:cs typeface="Calibri" pitchFamily="34" charset="0"/>
            </a:endParaRPr>
          </a:p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699493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 to Identify Citizen’s Vote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7298" y="752490"/>
            <a:ext cx="8805187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itchFamily="34" charset="0"/>
                <a:cs typeface="Calibri" pitchFamily="34" charset="0"/>
              </a:rPr>
              <a:t>Please provide the final equation used to identify the citizen’s vote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endParaRPr lang="en-US" dirty="0">
              <a:latin typeface="Calibri" pitchFamily="34" charset="0"/>
              <a:cs typeface="Calibri" pitchFamily="34" charset="0"/>
            </a:endParaRP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Final model is an ensemble of three machine learning algorithms :</a:t>
            </a:r>
            <a:br>
              <a:rPr lang="en-US" dirty="0">
                <a:latin typeface="Calibri" pitchFamily="34" charset="0"/>
                <a:cs typeface="Calibri" pitchFamily="34" charset="0"/>
              </a:rPr>
            </a:br>
            <a:endParaRPr lang="en-US" dirty="0">
              <a:latin typeface="Calibri" pitchFamily="34" charset="0"/>
              <a:cs typeface="Calibri" pitchFamily="34" charset="0"/>
            </a:endParaRP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3. </a:t>
            </a:r>
            <a:r>
              <a:rPr lang="en-US" dirty="0">
                <a:highlight>
                  <a:srgbClr val="00FFFF"/>
                </a:highlight>
                <a:latin typeface="Calibri" pitchFamily="34" charset="0"/>
                <a:cs typeface="Calibri" pitchFamily="34" charset="0"/>
              </a:rPr>
              <a:t>Model3 XGBOOST</a:t>
            </a:r>
            <a:r>
              <a:rPr lang="en-US" dirty="0">
                <a:latin typeface="Calibri" pitchFamily="34" charset="0"/>
                <a:cs typeface="Calibri" pitchFamily="34" charset="0"/>
              </a:rPr>
              <a:t> (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eXtreme</a:t>
            </a:r>
            <a:r>
              <a:rPr lang="en-US" dirty="0">
                <a:latin typeface="Calibri" pitchFamily="34" charset="0"/>
                <a:cs typeface="Calibri" pitchFamily="34" charset="0"/>
              </a:rPr>
              <a:t> Gradient Boosting)</a:t>
            </a:r>
            <a:br>
              <a:rPr lang="en-US" dirty="0">
                <a:latin typeface="Calibri" pitchFamily="34" charset="0"/>
                <a:cs typeface="Calibri" pitchFamily="34" charset="0"/>
              </a:rPr>
            </a:br>
            <a:br>
              <a:rPr lang="en-US" dirty="0">
                <a:latin typeface="Calibri" pitchFamily="34" charset="0"/>
                <a:cs typeface="Calibri" pitchFamily="34" charset="0"/>
              </a:rPr>
            </a:br>
            <a:r>
              <a:rPr lang="en-US" b="1" dirty="0">
                <a:latin typeface="Calibri" pitchFamily="34" charset="0"/>
                <a:cs typeface="Calibri" pitchFamily="34" charset="0"/>
              </a:rPr>
              <a:t>target </a:t>
            </a:r>
            <a:r>
              <a:rPr lang="en-US" dirty="0">
                <a:latin typeface="Calibri" pitchFamily="34" charset="0"/>
                <a:cs typeface="Calibri" pitchFamily="34" charset="0"/>
              </a:rPr>
              <a:t>~  </a:t>
            </a:r>
            <a:r>
              <a:rPr lang="en-US" dirty="0">
                <a:highlight>
                  <a:srgbClr val="00FF00"/>
                </a:highlight>
                <a:latin typeface="Calibri" pitchFamily="34" charset="0"/>
                <a:cs typeface="Calibri" pitchFamily="34" charset="0"/>
              </a:rPr>
              <a:t>Past data </a:t>
            </a:r>
            <a:r>
              <a:rPr lang="en-US" dirty="0">
                <a:latin typeface="Calibri" pitchFamily="34" charset="0"/>
                <a:cs typeface="Calibri" pitchFamily="34" charset="0"/>
              </a:rPr>
              <a:t>+ all Donations data + all Group rallies data + 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mvar26 </a:t>
            </a:r>
            <a:r>
              <a:rPr lang="en-US" dirty="0">
                <a:latin typeface="Calibri" pitchFamily="34" charset="0"/>
                <a:cs typeface="Calibri" pitchFamily="34" charset="0"/>
              </a:rPr>
              <a:t>+ 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mvar28 </a:t>
            </a:r>
            <a:r>
              <a:rPr lang="en-US" dirty="0">
                <a:latin typeface="Calibri" pitchFamily="34" charset="0"/>
                <a:cs typeface="Calibri" pitchFamily="34" charset="0"/>
              </a:rPr>
              <a:t>+ 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mvar29 </a:t>
            </a:r>
            <a:r>
              <a:rPr lang="en-US" dirty="0">
                <a:latin typeface="Calibri" pitchFamily="34" charset="0"/>
                <a:cs typeface="Calibri" pitchFamily="34" charset="0"/>
              </a:rPr>
              <a:t>+ 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mvar30 </a:t>
            </a:r>
            <a:r>
              <a:rPr lang="en-US" dirty="0">
                <a:latin typeface="Calibri" pitchFamily="34" charset="0"/>
                <a:cs typeface="Calibri" pitchFamily="34" charset="0"/>
              </a:rPr>
              <a:t>+ 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mvar31 </a:t>
            </a:r>
            <a:r>
              <a:rPr lang="en-US" dirty="0">
                <a:latin typeface="Calibri" pitchFamily="34" charset="0"/>
                <a:cs typeface="Calibri" pitchFamily="34" charset="0"/>
              </a:rPr>
              <a:t>+ + 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mvar32 </a:t>
            </a:r>
            <a:r>
              <a:rPr lang="en-US" dirty="0">
                <a:latin typeface="Calibri" pitchFamily="34" charset="0"/>
                <a:cs typeface="Calibri" pitchFamily="34" charset="0"/>
              </a:rPr>
              <a:t>+ 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mvar33 </a:t>
            </a:r>
            <a:r>
              <a:rPr lang="en-US" dirty="0">
                <a:latin typeface="Calibri" pitchFamily="34" charset="0"/>
                <a:cs typeface="Calibri" pitchFamily="34" charset="0"/>
              </a:rPr>
              <a:t>+ one hot encoding of Age (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mvar27</a:t>
            </a:r>
            <a:r>
              <a:rPr lang="en-US" dirty="0">
                <a:latin typeface="Calibri" pitchFamily="34" charset="0"/>
                <a:cs typeface="Calibri" pitchFamily="34" charset="0"/>
              </a:rPr>
              <a:t>) + </a:t>
            </a:r>
            <a:r>
              <a:rPr lang="en-US" b="1" i="1" u="sng" dirty="0">
                <a:latin typeface="Calibri" pitchFamily="34" charset="0"/>
                <a:cs typeface="Calibri" pitchFamily="34" charset="0"/>
              </a:rPr>
              <a:t>var1 </a:t>
            </a:r>
            <a:r>
              <a:rPr lang="en-US" dirty="0">
                <a:latin typeface="Calibri" pitchFamily="34" charset="0"/>
                <a:cs typeface="Calibri" pitchFamily="34" charset="0"/>
              </a:rPr>
              <a:t>+ </a:t>
            </a:r>
            <a:r>
              <a:rPr lang="en-US" b="1" i="1" u="sng" dirty="0">
                <a:latin typeface="Calibri" pitchFamily="34" charset="0"/>
                <a:cs typeface="Calibri" pitchFamily="34" charset="0"/>
              </a:rPr>
              <a:t>var2 </a:t>
            </a:r>
            <a:r>
              <a:rPr lang="en-US" dirty="0">
                <a:latin typeface="Calibri" pitchFamily="34" charset="0"/>
                <a:cs typeface="Calibri" pitchFamily="34" charset="0"/>
              </a:rPr>
              <a:t>+ </a:t>
            </a:r>
            <a:r>
              <a:rPr lang="en-US" b="1" i="1" u="sng" dirty="0">
                <a:latin typeface="Calibri" pitchFamily="34" charset="0"/>
                <a:cs typeface="Calibri" pitchFamily="34" charset="0"/>
              </a:rPr>
              <a:t>var3 </a:t>
            </a:r>
            <a:r>
              <a:rPr lang="en-US" dirty="0">
                <a:latin typeface="Calibri" pitchFamily="34" charset="0"/>
                <a:cs typeface="Calibri" pitchFamily="34" charset="0"/>
              </a:rPr>
              <a:t>+ </a:t>
            </a:r>
            <a:r>
              <a:rPr lang="en-US" b="1" i="1" u="sng" dirty="0">
                <a:latin typeface="Calibri" pitchFamily="34" charset="0"/>
                <a:cs typeface="Calibri" pitchFamily="34" charset="0"/>
              </a:rPr>
              <a:t>var4 </a:t>
            </a:r>
            <a:r>
              <a:rPr lang="en-US" dirty="0">
                <a:latin typeface="Calibri" pitchFamily="34" charset="0"/>
                <a:cs typeface="Calibri" pitchFamily="34" charset="0"/>
              </a:rPr>
              <a:t>+ </a:t>
            </a:r>
            <a:r>
              <a:rPr lang="en-US" b="1" i="1" u="sng" dirty="0">
                <a:latin typeface="Calibri" pitchFamily="34" charset="0"/>
                <a:cs typeface="Calibri" pitchFamily="34" charset="0"/>
              </a:rPr>
              <a:t>var5 </a:t>
            </a:r>
            <a:r>
              <a:rPr lang="en-US" dirty="0">
                <a:latin typeface="Calibri" pitchFamily="34" charset="0"/>
                <a:cs typeface="Calibri" pitchFamily="34" charset="0"/>
              </a:rPr>
              <a:t>+ </a:t>
            </a:r>
            <a:r>
              <a:rPr lang="en-US" b="1" i="1" u="sng" dirty="0">
                <a:latin typeface="Calibri" pitchFamily="34" charset="0"/>
                <a:cs typeface="Calibri" pitchFamily="34" charset="0"/>
              </a:rPr>
              <a:t>feature1 </a:t>
            </a:r>
            <a:r>
              <a:rPr lang="en-US" dirty="0">
                <a:latin typeface="Calibri" pitchFamily="34" charset="0"/>
                <a:cs typeface="Calibri" pitchFamily="34" charset="0"/>
              </a:rPr>
              <a:t>+ </a:t>
            </a:r>
            <a:r>
              <a:rPr lang="en-US" b="1" i="1" u="sng" dirty="0">
                <a:latin typeface="Calibri" pitchFamily="34" charset="0"/>
                <a:cs typeface="Calibri" pitchFamily="34" charset="0"/>
              </a:rPr>
              <a:t>feature2 </a:t>
            </a:r>
            <a:r>
              <a:rPr lang="en-US" dirty="0">
                <a:latin typeface="Calibri" pitchFamily="34" charset="0"/>
                <a:cs typeface="Calibri" pitchFamily="34" charset="0"/>
              </a:rPr>
              <a:t>+ </a:t>
            </a:r>
            <a:r>
              <a:rPr lang="en-US" b="1" i="1" u="sng" dirty="0">
                <a:latin typeface="Calibri" pitchFamily="34" charset="0"/>
                <a:cs typeface="Calibri" pitchFamily="34" charset="0"/>
              </a:rPr>
              <a:t>feature3 </a:t>
            </a:r>
            <a:r>
              <a:rPr lang="en-US" dirty="0">
                <a:latin typeface="Calibri" pitchFamily="34" charset="0"/>
                <a:cs typeface="Calibri" pitchFamily="34" charset="0"/>
              </a:rPr>
              <a:t>(description given above)</a:t>
            </a:r>
            <a:br>
              <a:rPr lang="en-US" dirty="0">
                <a:latin typeface="Calibri" pitchFamily="34" charset="0"/>
                <a:cs typeface="Calibri" pitchFamily="34" charset="0"/>
              </a:rPr>
            </a:b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This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Xgboost</a:t>
            </a:r>
            <a:r>
              <a:rPr lang="en-US" dirty="0">
                <a:latin typeface="Calibri" pitchFamily="34" charset="0"/>
                <a:cs typeface="Calibri" pitchFamily="34" charset="0"/>
              </a:rPr>
              <a:t> is essentially used to predict out the outliers of our data.</a:t>
            </a:r>
            <a:br>
              <a:rPr lang="en-US" dirty="0">
                <a:latin typeface="Calibri" pitchFamily="34" charset="0"/>
                <a:cs typeface="Calibri" pitchFamily="34" charset="0"/>
              </a:rPr>
            </a:br>
            <a:br>
              <a:rPr lang="en-US" dirty="0">
                <a:latin typeface="Calibri" pitchFamily="34" charset="0"/>
                <a:cs typeface="Calibri" pitchFamily="34" charset="0"/>
              </a:rPr>
            </a:br>
            <a:r>
              <a:rPr lang="en-US" b="1" u="sng" dirty="0">
                <a:latin typeface="Calibri" pitchFamily="34" charset="0"/>
                <a:cs typeface="Calibri" pitchFamily="34" charset="0"/>
              </a:rPr>
              <a:t>Data used </a:t>
            </a:r>
            <a:r>
              <a:rPr lang="en-US" dirty="0">
                <a:latin typeface="Calibri" pitchFamily="34" charset="0"/>
                <a:cs typeface="Calibri" pitchFamily="34" charset="0"/>
              </a:rPr>
              <a:t>: All voters whose </a:t>
            </a:r>
            <a:r>
              <a:rPr lang="en-US" b="1" dirty="0" err="1">
                <a:latin typeface="Calibri" pitchFamily="34" charset="0"/>
                <a:cs typeface="Calibri" pitchFamily="34" charset="0"/>
              </a:rPr>
              <a:t>Past_Vote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 and </a:t>
            </a:r>
            <a:r>
              <a:rPr lang="en-US" b="1" dirty="0" err="1">
                <a:latin typeface="Calibri" pitchFamily="34" charset="0"/>
                <a:cs typeface="Calibri" pitchFamily="34" charset="0"/>
              </a:rPr>
              <a:t>Actual_Vote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 is different</a:t>
            </a:r>
            <a:r>
              <a:rPr lang="en-US" dirty="0">
                <a:latin typeface="Calibri" pitchFamily="34" charset="0"/>
                <a:cs typeface="Calibri" pitchFamily="34" charset="0"/>
              </a:rPr>
              <a:t>, along with a random       	              1% of the total users, size of training data is </a:t>
            </a:r>
            <a:r>
              <a:rPr lang="en-US" dirty="0">
                <a:highlight>
                  <a:srgbClr val="00FF00"/>
                </a:highlight>
                <a:latin typeface="Calibri" pitchFamily="34" charset="0"/>
                <a:cs typeface="Calibri" pitchFamily="34" charset="0"/>
              </a:rPr>
              <a:t>approx. 17.66% </a:t>
            </a:r>
            <a:r>
              <a:rPr lang="en-US" dirty="0">
                <a:latin typeface="Calibri" pitchFamily="34" charset="0"/>
                <a:cs typeface="Calibri" pitchFamily="34" charset="0"/>
              </a:rPr>
              <a:t>of entire data.</a:t>
            </a:r>
          </a:p>
          <a:p>
            <a:endParaRPr lang="en-US" dirty="0">
              <a:latin typeface="Calibri" pitchFamily="34" charset="0"/>
              <a:cs typeface="Calibri" pitchFamily="34" charset="0"/>
            </a:endParaRPr>
          </a:p>
          <a:p>
            <a:r>
              <a:rPr lang="en-US" b="1" u="sng" dirty="0">
                <a:latin typeface="Calibri" pitchFamily="34" charset="0"/>
                <a:cs typeface="Calibri" pitchFamily="34" charset="0"/>
              </a:rPr>
              <a:t>Role in final solution </a:t>
            </a:r>
            <a:r>
              <a:rPr lang="en-US" dirty="0">
                <a:latin typeface="Calibri" pitchFamily="34" charset="0"/>
                <a:cs typeface="Calibri" pitchFamily="34" charset="0"/>
              </a:rPr>
              <a:t>: Used to substitute outliers, 5% - 8% of predictions, the cases where our predictions are the most uncertain.</a:t>
            </a:r>
            <a:br>
              <a:rPr lang="en-US" dirty="0">
                <a:latin typeface="Calibri" pitchFamily="34" charset="0"/>
                <a:cs typeface="Calibri" pitchFamily="34" charset="0"/>
              </a:rPr>
            </a:br>
            <a:br>
              <a:rPr lang="en-US" dirty="0">
                <a:latin typeface="Calibri" pitchFamily="34" charset="0"/>
                <a:cs typeface="Calibri" pitchFamily="34" charset="0"/>
              </a:rPr>
            </a:br>
            <a:r>
              <a:rPr lang="en-US" sz="1600" dirty="0">
                <a:latin typeface="Calibri" pitchFamily="34" charset="0"/>
                <a:cs typeface="Calibri" pitchFamily="34" charset="0"/>
              </a:rPr>
              <a:t>*Public </a:t>
            </a:r>
            <a:r>
              <a:rPr lang="en-US" sz="1600" dirty="0" err="1">
                <a:latin typeface="Calibri" pitchFamily="34" charset="0"/>
                <a:cs typeface="Calibri" pitchFamily="34" charset="0"/>
              </a:rPr>
              <a:t>lb</a:t>
            </a:r>
            <a:r>
              <a:rPr lang="en-US" sz="1600" dirty="0">
                <a:latin typeface="Calibri" pitchFamily="34" charset="0"/>
                <a:cs typeface="Calibri" pitchFamily="34" charset="0"/>
              </a:rPr>
              <a:t> score using ensemble of all three models = 690,000</a:t>
            </a:r>
          </a:p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517073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RIM Template 20121011">
  <a:themeElements>
    <a:clrScheme name="Risk &amp; Information Mgmt Theme">
      <a:dk1>
        <a:srgbClr val="000000"/>
      </a:dk1>
      <a:lt1>
        <a:srgbClr val="FFFFFF"/>
      </a:lt1>
      <a:dk2>
        <a:srgbClr val="002663"/>
      </a:dk2>
      <a:lt2>
        <a:srgbClr val="009BBB"/>
      </a:lt2>
      <a:accent1>
        <a:srgbClr val="006890"/>
      </a:accent1>
      <a:accent2>
        <a:srgbClr val="8B8D8E"/>
      </a:accent2>
      <a:accent3>
        <a:srgbClr val="008566"/>
      </a:accent3>
      <a:accent4>
        <a:srgbClr val="77216F"/>
      </a:accent4>
      <a:accent5>
        <a:srgbClr val="E98300"/>
      </a:accent5>
      <a:accent6>
        <a:srgbClr val="002663"/>
      </a:accent6>
      <a:hlink>
        <a:srgbClr val="009BBB"/>
      </a:hlink>
      <a:folHlink>
        <a:srgbClr val="77216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1"/>
          </a:solidFill>
        </a:ln>
        <a:effectLst/>
      </a:spPr>
      <a:bodyPr rtlCol="0" anchor="ctr"/>
      <a:lstStyle>
        <a:defPPr algn="ctr">
          <a:defRPr dirty="0" smtClean="0">
            <a:solidFill>
              <a:schemeClr val="tx1"/>
            </a:solidFill>
            <a:cs typeface="Calibri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err="1" smtClean="0">
            <a:latin typeface="+mn-lt"/>
            <a:cs typeface="Calibri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RIM Template 20121011</Template>
  <TotalTime>4239</TotalTime>
  <Words>332</Words>
  <Application>Microsoft Office PowerPoint</Application>
  <PresentationFormat>On-screen Show (4:3)</PresentationFormat>
  <Paragraphs>132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ＭＳ Ｐゴシック</vt:lpstr>
      <vt:lpstr>Arial</vt:lpstr>
      <vt:lpstr>Calibri</vt:lpstr>
      <vt:lpstr>Comic Sans MS</vt:lpstr>
      <vt:lpstr>Courier New</vt:lpstr>
      <vt:lpstr>Wingdings</vt:lpstr>
      <vt:lpstr>RIM Template 20121011</vt:lpstr>
      <vt:lpstr>Microsoft Excel Macro-Enabled Worksheet</vt:lpstr>
      <vt:lpstr>American Express Campus Analyze This 2016</vt:lpstr>
      <vt:lpstr>Team Details</vt:lpstr>
      <vt:lpstr>Equation to Identify Citizen’s Vote</vt:lpstr>
      <vt:lpstr>Details of each Variable used in the Equation</vt:lpstr>
      <vt:lpstr>Details of each Variable used in the Equation</vt:lpstr>
      <vt:lpstr>Details of each Variable used in the Equation</vt:lpstr>
      <vt:lpstr>Details of each Variable used in the Equation</vt:lpstr>
      <vt:lpstr>Equation to Identify Citizen’s Vote</vt:lpstr>
      <vt:lpstr>Equation to Identify Citizen’s Vote</vt:lpstr>
      <vt:lpstr>Estimation Technique Used</vt:lpstr>
      <vt:lpstr>Reasons for Technique(s) Used</vt:lpstr>
      <vt:lpstr>Estimation Technique Tried</vt:lpstr>
      <vt:lpstr>Final Submission File</vt:lpstr>
    </vt:vector>
  </TitlesOfParts>
  <Company>American Express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Analyze This</dc:title>
  <dc:creator>Author: Rachna Gothi</dc:creator>
  <cp:lastModifiedBy>Abhi Sharma</cp:lastModifiedBy>
  <cp:revision>355</cp:revision>
  <cp:lastPrinted>2011-08-01T15:38:59Z</cp:lastPrinted>
  <dcterms:created xsi:type="dcterms:W3CDTF">2013-03-25T08:52:41Z</dcterms:created>
  <dcterms:modified xsi:type="dcterms:W3CDTF">2016-10-28T04:55:24Z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XPAuthor">
    <vt:lpwstr>Rohit Joshi</vt:lpwstr>
  </property>
  <property fmtid="{D5CDD505-2E9C-101B-9397-08002B2CF9AE}" pid="3" name="AXPDataClassification">
    <vt:lpwstr>AXP Public</vt:lpwstr>
  </property>
  <property fmtid="{D5CDD505-2E9C-101B-9397-08002B2CF9AE}" pid="4" name="AXPDataClassificationForSearch">
    <vt:lpwstr>AXPPublic_UniqueSearchString</vt:lpwstr>
  </property>
  <property fmtid="{D5CDD505-2E9C-101B-9397-08002B2CF9AE}" pid="5" name="AXPLastAuthor">
    <vt:lpwstr>Rohit Joshi</vt:lpwstr>
  </property>
</Properties>
</file>